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0"/>
  </p:notesMasterIdLst>
  <p:sldIdLst>
    <p:sldId id="256" r:id="rId2"/>
    <p:sldId id="257" r:id="rId3"/>
    <p:sldId id="258" r:id="rId4"/>
    <p:sldId id="259" r:id="rId5"/>
    <p:sldId id="260" r:id="rId6"/>
    <p:sldId id="342" r:id="rId7"/>
    <p:sldId id="261" r:id="rId8"/>
    <p:sldId id="331" r:id="rId9"/>
    <p:sldId id="332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341" r:id="rId20"/>
    <p:sldId id="273" r:id="rId21"/>
    <p:sldId id="274" r:id="rId22"/>
    <p:sldId id="275" r:id="rId23"/>
    <p:sldId id="276" r:id="rId24"/>
    <p:sldId id="334" r:id="rId25"/>
    <p:sldId id="343" r:id="rId26"/>
    <p:sldId id="277" r:id="rId27"/>
    <p:sldId id="281" r:id="rId28"/>
    <p:sldId id="282" r:id="rId29"/>
    <p:sldId id="283" r:id="rId30"/>
    <p:sldId id="330" r:id="rId31"/>
    <p:sldId id="335" r:id="rId32"/>
    <p:sldId id="284" r:id="rId33"/>
    <p:sldId id="324" r:id="rId34"/>
    <p:sldId id="325" r:id="rId35"/>
    <p:sldId id="326" r:id="rId36"/>
    <p:sldId id="327" r:id="rId37"/>
    <p:sldId id="328" r:id="rId38"/>
    <p:sldId id="329" r:id="rId3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EECF"/>
          </a:solidFill>
        </a:fill>
      </a:tcStyle>
    </a:wholeTbl>
    <a:band2H>
      <a:tcTxStyle/>
      <a:tcStyle>
        <a:tcBdr/>
        <a:fill>
          <a:solidFill>
            <a:srgbClr val="EEF6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3E2CC"/>
          </a:solidFill>
        </a:fill>
      </a:tcStyle>
    </a:wholeTbl>
    <a:band2H>
      <a:tcTxStyle/>
      <a:tcStyle>
        <a:tcBdr/>
        <a:fill>
          <a:solidFill>
            <a:srgbClr val="EAF1E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CCCA"/>
          </a:solidFill>
        </a:fill>
      </a:tcStyle>
    </a:wholeTbl>
    <a:band2H>
      <a:tcTxStyle/>
      <a:tcStyle>
        <a:tcBdr/>
        <a:fill>
          <a:solidFill>
            <a:srgbClr val="E7E7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104" autoAdjust="0"/>
  </p:normalViewPr>
  <p:slideViewPr>
    <p:cSldViewPr snapToGrid="0">
      <p:cViewPr varScale="1">
        <p:scale>
          <a:sx n="93" d="100"/>
          <a:sy n="93" d="100"/>
        </p:scale>
        <p:origin x="12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7" name="Shape 2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lenium.dev/documentation/webdriver/elements/locators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lenium.dev/documentation/webdriver/elements/locators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6" name="Shape 22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Al </a:t>
            </a:r>
            <a:r>
              <a:rPr dirty="0" err="1"/>
              <a:t>finalizar</a:t>
            </a:r>
            <a:r>
              <a:rPr dirty="0"/>
              <a:t> </a:t>
            </a:r>
            <a:r>
              <a:rPr dirty="0" err="1"/>
              <a:t>el</a:t>
            </a:r>
            <a:r>
              <a:rPr dirty="0"/>
              <a:t> </a:t>
            </a:r>
            <a:r>
              <a:rPr dirty="0" err="1"/>
              <a:t>curso</a:t>
            </a:r>
            <a:r>
              <a:rPr dirty="0"/>
              <a:t> </a:t>
            </a:r>
            <a:r>
              <a:rPr dirty="0" err="1"/>
              <a:t>los</a:t>
            </a:r>
            <a:r>
              <a:rPr dirty="0"/>
              <a:t> </a:t>
            </a:r>
            <a:r>
              <a:rPr dirty="0" err="1"/>
              <a:t>alumnos</a:t>
            </a:r>
            <a:r>
              <a:rPr dirty="0"/>
              <a:t> </a:t>
            </a:r>
            <a:r>
              <a:rPr dirty="0" err="1"/>
              <a:t>debería</a:t>
            </a:r>
            <a:r>
              <a:rPr dirty="0"/>
              <a:t>  saber </a:t>
            </a:r>
            <a:r>
              <a:rPr lang="es-ES" dirty="0"/>
              <a:t>utilizar toda la suite de herramientas </a:t>
            </a:r>
            <a:r>
              <a:rPr lang="es-ES" dirty="0" err="1"/>
              <a:t>selenium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7" name="Shape 25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Al finalizar el curso los alumnos debería  saber realizar todo un ciclo de pruebas de software. Incluyendo pruebas unitarias, pruebas de rendimiento y pruebas funcionales.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Al finalizar el curso los alumnos debería  saber realizar todo un ciclo de pruebas de software. Incluyendo pruebas unitarias, pruebas de rendimiento y pruebas funcionales.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Al finalizar el curso los alumnos debería  saber realizar todo un ciclo de pruebas de software. Incluyendo pruebas unitarias, pruebas de rendimiento y pruebas funcionales.</a:t>
            </a:r>
          </a:p>
        </p:txBody>
      </p:sp>
    </p:spTree>
    <p:extLst>
      <p:ext uri="{BB962C8B-B14F-4D97-AF65-F5344CB8AC3E}">
        <p14:creationId xmlns:p14="http://schemas.microsoft.com/office/powerpoint/2010/main" val="2415420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3" name="Shape 3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Reference: </a:t>
            </a:r>
            <a:r>
              <a: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/>
              </a:rPr>
              <a:t>https://www.selenium.dev/documentation/webdriver/elements/locators/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3" name="Shape 3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Reference: </a:t>
            </a:r>
            <a:r>
              <a: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/>
              </a:rPr>
              <a:t>https://www.selenium.dev/documentation/webdriver/elements/locators/</a:t>
            </a:r>
          </a:p>
        </p:txBody>
      </p:sp>
    </p:spTree>
    <p:extLst>
      <p:ext uri="{BB962C8B-B14F-4D97-AF65-F5344CB8AC3E}">
        <p14:creationId xmlns:p14="http://schemas.microsoft.com/office/powerpoint/2010/main" val="1663403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"/>
          <p:cNvSpPr/>
          <p:nvPr/>
        </p:nvSpPr>
        <p:spPr>
          <a:xfrm>
            <a:off x="0" y="1"/>
            <a:ext cx="12192000" cy="1152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txBody>
          <a:bodyPr lIns="36000" tIns="36000" rIns="36000" bIns="36000"/>
          <a:lstStyle/>
          <a:p>
            <a:pPr algn="ctr">
              <a:spcBef>
                <a:spcPts val="2100"/>
              </a:spcBef>
              <a:tabLst>
                <a:tab pos="6400800" algn="r"/>
                <a:tab pos="8636000" algn="r"/>
              </a:tabLst>
              <a:defRPr sz="1000"/>
            </a:pPr>
            <a:endParaRPr/>
          </a:p>
        </p:txBody>
      </p:sp>
      <p:sp>
        <p:nvSpPr>
          <p:cNvPr id="14" name="Line 2"/>
          <p:cNvSpPr/>
          <p:nvPr/>
        </p:nvSpPr>
        <p:spPr>
          <a:xfrm>
            <a:off x="992718" y="1565275"/>
            <a:ext cx="10202335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txBody>
          <a:bodyPr lIns="36000" tIns="36000" rIns="36000" bIns="36000"/>
          <a:lstStyle/>
          <a:p>
            <a:endParaRPr/>
          </a:p>
        </p:txBody>
      </p:sp>
      <p:sp>
        <p:nvSpPr>
          <p:cNvPr id="15" name="Line 2"/>
          <p:cNvSpPr/>
          <p:nvPr/>
        </p:nvSpPr>
        <p:spPr>
          <a:xfrm>
            <a:off x="992718" y="4229100"/>
            <a:ext cx="10202335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txBody>
          <a:bodyPr lIns="36000" tIns="36000" rIns="36000" bIns="36000"/>
          <a:lstStyle/>
          <a:p>
            <a:endParaRPr/>
          </a:p>
        </p:txBody>
      </p:sp>
      <p:sp>
        <p:nvSpPr>
          <p:cNvPr id="16" name="Title Text"/>
          <p:cNvSpPr txBox="1">
            <a:spLocks noGrp="1"/>
          </p:cNvSpPr>
          <p:nvPr>
            <p:ph type="title"/>
          </p:nvPr>
        </p:nvSpPr>
        <p:spPr>
          <a:xfrm>
            <a:off x="882650" y="2289231"/>
            <a:ext cx="10363201" cy="553999"/>
          </a:xfrm>
          <a:prstGeom prst="rect">
            <a:avLst/>
          </a:prstGeom>
        </p:spPr>
        <p:txBody>
          <a:bodyPr lIns="45719" tIns="45719" rIns="45719" bIns="45719" anchor="t">
            <a:normAutofit/>
          </a:bodyPr>
          <a:lstStyle>
            <a:lvl1pPr>
              <a:defRPr sz="3000">
                <a:solidFill>
                  <a:srgbClr val="93D151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80534" y="3075046"/>
            <a:ext cx="10373785" cy="430888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marL="0" indent="0">
              <a:spcBef>
                <a:spcPts val="2600"/>
              </a:spcBef>
              <a:buClrTx/>
              <a:buSzTx/>
              <a:buNone/>
              <a:defRPr sz="2200">
                <a:solidFill>
                  <a:srgbClr val="93D151"/>
                </a:solidFill>
              </a:defRPr>
            </a:lvl1pPr>
            <a:lvl2pPr marL="757767" indent="-483129">
              <a:spcBef>
                <a:spcPts val="2600"/>
              </a:spcBef>
              <a:buClrTx/>
              <a:defRPr sz="2200">
                <a:solidFill>
                  <a:srgbClr val="93D151"/>
                </a:solidFill>
              </a:defRPr>
            </a:lvl2pPr>
            <a:lvl3pPr marL="1136968" indent="-597218">
              <a:spcBef>
                <a:spcPts val="2600"/>
              </a:spcBef>
              <a:buClrTx/>
              <a:defRPr sz="2200">
                <a:solidFill>
                  <a:srgbClr val="93D151"/>
                </a:solidFill>
              </a:defRPr>
            </a:lvl3pPr>
            <a:lvl4pPr marL="1413510" indent="-600710">
              <a:spcBef>
                <a:spcPts val="2600"/>
              </a:spcBef>
              <a:buClrTx/>
              <a:defRPr sz="2200">
                <a:solidFill>
                  <a:srgbClr val="93D151"/>
                </a:solidFill>
              </a:defRPr>
            </a:lvl4pPr>
            <a:lvl5pPr marL="1667193" indent="-579755">
              <a:spcBef>
                <a:spcPts val="2600"/>
              </a:spcBef>
              <a:buClrTx/>
              <a:defRPr sz="2200">
                <a:solidFill>
                  <a:srgbClr val="93D15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" name="Straight Connector 16"/>
          <p:cNvSpPr/>
          <p:nvPr/>
        </p:nvSpPr>
        <p:spPr>
          <a:xfrm>
            <a:off x="705643" y="680402"/>
            <a:ext cx="4636113" cy="1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36000" tIns="36000" rIns="36000" bIns="36000"/>
          <a:lstStyle/>
          <a:p>
            <a:endParaRPr/>
          </a:p>
        </p:txBody>
      </p:sp>
      <p:pic>
        <p:nvPicPr>
          <p:cNvPr id="19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3862" y="371998"/>
            <a:ext cx="1107893" cy="23280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" name="Picture 18" descr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035" y="151201"/>
            <a:ext cx="1378883" cy="84267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Picture 19" descr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4955" y="340202"/>
            <a:ext cx="1012078" cy="275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" name="Picture 6" descr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1161" y="5489107"/>
            <a:ext cx="1953685" cy="912813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356350"/>
            <a:ext cx="2844800" cy="3683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tangle 7"/>
          <p:cNvSpPr/>
          <p:nvPr/>
        </p:nvSpPr>
        <p:spPr>
          <a:xfrm>
            <a:off x="0" y="6217670"/>
            <a:ext cx="12192000" cy="640331"/>
          </a:xfrm>
          <a:prstGeom prst="rect">
            <a:avLst/>
          </a:prstGeom>
          <a:solidFill>
            <a:srgbClr val="4472C4"/>
          </a:solidFill>
          <a:ln w="12700">
            <a:solidFill>
              <a:srgbClr val="32538F"/>
            </a:solidFill>
            <a:miter/>
          </a:ln>
        </p:spPr>
        <p:txBody>
          <a:bodyPr lIns="36000" tIns="36000" rIns="36000" bIns="36000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  <a:endParaRPr/>
          </a:p>
        </p:txBody>
      </p:sp>
      <p:sp>
        <p:nvSpPr>
          <p:cNvPr id="105" name="Title Text"/>
          <p:cNvSpPr txBox="1">
            <a:spLocks noGrp="1"/>
          </p:cNvSpPr>
          <p:nvPr>
            <p:ph type="title"/>
          </p:nvPr>
        </p:nvSpPr>
        <p:spPr>
          <a:xfrm>
            <a:off x="406400" y="244248"/>
            <a:ext cx="11328400" cy="757239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algn="ctr">
              <a:lnSpc>
                <a:spcPct val="90000"/>
              </a:lnSpc>
              <a:defRPr sz="2000" b="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06" name="Body Level One…"/>
          <p:cNvSpPr txBox="1">
            <a:spLocks noGrp="1"/>
          </p:cNvSpPr>
          <p:nvPr>
            <p:ph type="body" idx="1"/>
          </p:nvPr>
        </p:nvSpPr>
        <p:spPr>
          <a:xfrm>
            <a:off x="406400" y="1152185"/>
            <a:ext cx="11328400" cy="4914787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1200">
                <a:latin typeface="+mj-lt"/>
                <a:ea typeface="+mj-ea"/>
                <a:cs typeface="+mj-cs"/>
                <a:sym typeface="Calibri"/>
              </a:defRPr>
            </a:lvl1pPr>
            <a:lvl2pPr marL="0" indent="4572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1200">
                <a:latin typeface="+mj-lt"/>
                <a:ea typeface="+mj-ea"/>
                <a:cs typeface="+mj-cs"/>
                <a:sym typeface="Calibri"/>
              </a:defRPr>
            </a:lvl2pPr>
            <a:lvl3pPr marL="0" indent="9144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1200">
                <a:latin typeface="+mj-lt"/>
                <a:ea typeface="+mj-ea"/>
                <a:cs typeface="+mj-cs"/>
                <a:sym typeface="Calibri"/>
              </a:defRPr>
            </a:lvl3pPr>
            <a:lvl4pPr marL="0" indent="13716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1200">
                <a:latin typeface="+mj-lt"/>
                <a:ea typeface="+mj-ea"/>
                <a:cs typeface="+mj-cs"/>
                <a:sym typeface="Calibri"/>
              </a:defRPr>
            </a:lvl4pPr>
            <a:lvl5pPr marL="0" indent="18288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12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45719" tIns="45719" rIns="45719" bIns="45719" anchor="ctr">
            <a:normAutofit/>
          </a:bodyPr>
          <a:lstStyle>
            <a:lvl1pPr>
              <a:lnSpc>
                <a:spcPct val="90000"/>
              </a:lnSpc>
              <a:defRPr sz="4400" b="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15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1pPr>
            <a:lvl2pPr marL="723900" indent="-2667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+mj-lt"/>
                <a:ea typeface="+mj-ea"/>
                <a:cs typeface="+mj-cs"/>
                <a:sym typeface="Calibri"/>
              </a:defRPr>
            </a:lvl2pPr>
            <a:lvl3pPr marL="1234439" indent="-320039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3pPr>
            <a:lvl4pPr marL="1727200" indent="-3556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+mj-lt"/>
                <a:ea typeface="+mj-ea"/>
                <a:cs typeface="+mj-cs"/>
                <a:sym typeface="Calibri"/>
              </a:defRPr>
            </a:lvl4pPr>
            <a:lvl5pPr marL="2184400" indent="-355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itle Text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>
              <a:lnSpc>
                <a:spcPct val="90000"/>
              </a:lnSpc>
              <a:defRPr sz="6000" b="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2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4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  <a:lvl2pPr marL="0" indent="4572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4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2pPr>
            <a:lvl3pPr marL="0" indent="9144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4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3pPr>
            <a:lvl4pPr marL="0" indent="13716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4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4pPr>
            <a:lvl5pPr marL="0" indent="18288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4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45719" tIns="45719" rIns="45719" bIns="45719" anchor="ctr">
            <a:normAutofit/>
          </a:bodyPr>
          <a:lstStyle>
            <a:lvl1pPr>
              <a:lnSpc>
                <a:spcPct val="90000"/>
              </a:lnSpc>
              <a:defRPr sz="4400" b="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3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1pPr>
            <a:lvl2pPr marL="723900" indent="-2667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+mj-lt"/>
                <a:ea typeface="+mj-ea"/>
                <a:cs typeface="+mj-cs"/>
                <a:sym typeface="Calibri"/>
              </a:defRPr>
            </a:lvl2pPr>
            <a:lvl3pPr marL="1234439" indent="-320039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3pPr>
            <a:lvl4pPr marL="1727200" indent="-3556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+mj-lt"/>
                <a:ea typeface="+mj-ea"/>
                <a:cs typeface="+mj-cs"/>
                <a:sym typeface="Calibri"/>
              </a:defRPr>
            </a:lvl4pPr>
            <a:lvl5pPr marL="2184400" indent="-355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Text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 lIns="45719" tIns="45719" rIns="45719" bIns="45719" anchor="ctr">
            <a:normAutofit/>
          </a:bodyPr>
          <a:lstStyle>
            <a:lvl1pPr>
              <a:lnSpc>
                <a:spcPct val="90000"/>
              </a:lnSpc>
              <a:defRPr sz="4400" b="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4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lIns="45719" tIns="45719" rIns="45719" bIns="45719" anchor="b"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400" b="1">
                <a:latin typeface="+mj-lt"/>
                <a:ea typeface="+mj-ea"/>
                <a:cs typeface="+mj-cs"/>
                <a:sym typeface="Calibri"/>
              </a:defRPr>
            </a:lvl1pPr>
            <a:lvl2pPr marL="0" indent="4572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400" b="1">
                <a:latin typeface="+mj-lt"/>
                <a:ea typeface="+mj-ea"/>
                <a:cs typeface="+mj-cs"/>
                <a:sym typeface="Calibri"/>
              </a:defRPr>
            </a:lvl2pPr>
            <a:lvl3pPr marL="0" indent="9144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400" b="1">
                <a:latin typeface="+mj-lt"/>
                <a:ea typeface="+mj-ea"/>
                <a:cs typeface="+mj-cs"/>
                <a:sym typeface="Calibri"/>
              </a:defRPr>
            </a:lvl3pPr>
            <a:lvl4pPr marL="0" indent="13716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400" b="1">
                <a:latin typeface="+mj-lt"/>
                <a:ea typeface="+mj-ea"/>
                <a:cs typeface="+mj-cs"/>
                <a:sym typeface="Calibri"/>
              </a:defRPr>
            </a:lvl4pPr>
            <a:lvl5pPr marL="0" indent="18288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400" b="1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3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lIns="45719" tIns="45719" rIns="45719" bIns="45719" anchor="b">
            <a:normAutofit/>
          </a:bodyPr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400" b="1">
                <a:latin typeface="+mj-lt"/>
                <a:ea typeface="+mj-ea"/>
                <a:cs typeface="+mj-cs"/>
                <a:sym typeface="Calibri"/>
              </a:defRPr>
            </a:pPr>
            <a:endParaRPr/>
          </a:p>
        </p:txBody>
      </p:sp>
      <p:sp>
        <p:nvSpPr>
          <p:cNvPr id="1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45719" tIns="45719" rIns="45719" bIns="45719" anchor="ctr">
            <a:normAutofit/>
          </a:bodyPr>
          <a:lstStyle>
            <a:lvl1pPr>
              <a:lnSpc>
                <a:spcPct val="90000"/>
              </a:lnSpc>
              <a:defRPr sz="4400" b="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>
              <a:lnSpc>
                <a:spcPct val="90000"/>
              </a:lnSpc>
              <a:defRPr sz="3200" b="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3200">
                <a:latin typeface="+mj-lt"/>
                <a:ea typeface="+mj-ea"/>
                <a:cs typeface="+mj-cs"/>
                <a:sym typeface="Calibri"/>
              </a:defRPr>
            </a:lvl1pPr>
            <a:lvl2pPr marL="718457" indent="-261257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3200">
                <a:latin typeface="+mj-lt"/>
                <a:ea typeface="+mj-ea"/>
                <a:cs typeface="+mj-cs"/>
                <a:sym typeface="Calibri"/>
              </a:defRPr>
            </a:lvl2pPr>
            <a:lvl3pPr marL="1219200" indent="-3048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3200">
                <a:latin typeface="+mj-lt"/>
                <a:ea typeface="+mj-ea"/>
                <a:cs typeface="+mj-cs"/>
                <a:sym typeface="Calibri"/>
              </a:defRPr>
            </a:lvl3pPr>
            <a:lvl4pPr marL="1737360" indent="-36576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3200">
                <a:latin typeface="+mj-lt"/>
                <a:ea typeface="+mj-ea"/>
                <a:cs typeface="+mj-cs"/>
                <a:sym typeface="Calibri"/>
              </a:defRPr>
            </a:lvl4pPr>
            <a:lvl5pPr marL="2194560" indent="-36576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32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1600">
                <a:latin typeface="+mj-lt"/>
                <a:ea typeface="+mj-ea"/>
                <a:cs typeface="+mj-cs"/>
                <a:sym typeface="Calibri"/>
              </a:defRPr>
            </a:pPr>
            <a:endParaRPr/>
          </a:p>
        </p:txBody>
      </p:sp>
      <p:sp>
        <p:nvSpPr>
          <p:cNvPr id="1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>
              <a:lnSpc>
                <a:spcPct val="90000"/>
              </a:lnSpc>
              <a:defRPr sz="3200" b="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77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17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1600">
                <a:latin typeface="+mj-lt"/>
                <a:ea typeface="+mj-ea"/>
                <a:cs typeface="+mj-cs"/>
                <a:sym typeface="Calibri"/>
              </a:defRPr>
            </a:lvl1pPr>
            <a:lvl2pPr marL="0" indent="4572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1600">
                <a:latin typeface="+mj-lt"/>
                <a:ea typeface="+mj-ea"/>
                <a:cs typeface="+mj-cs"/>
                <a:sym typeface="Calibri"/>
              </a:defRPr>
            </a:lvl2pPr>
            <a:lvl3pPr marL="0" indent="9144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1600">
                <a:latin typeface="+mj-lt"/>
                <a:ea typeface="+mj-ea"/>
                <a:cs typeface="+mj-cs"/>
                <a:sym typeface="Calibri"/>
              </a:defRPr>
            </a:lvl3pPr>
            <a:lvl4pPr marL="0" indent="13716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1600">
                <a:latin typeface="+mj-lt"/>
                <a:ea typeface="+mj-ea"/>
                <a:cs typeface="+mj-cs"/>
                <a:sym typeface="Calibri"/>
              </a:defRPr>
            </a:lvl4pPr>
            <a:lvl5pPr marL="0" indent="18288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16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356350"/>
            <a:ext cx="2844800" cy="3683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Line 121"/>
          <p:cNvSpPr/>
          <p:nvPr/>
        </p:nvSpPr>
        <p:spPr>
          <a:xfrm>
            <a:off x="0" y="889000"/>
            <a:ext cx="12192000" cy="0"/>
          </a:xfrm>
          <a:prstGeom prst="line">
            <a:avLst/>
          </a:prstGeom>
          <a:ln w="15875">
            <a:solidFill>
              <a:srgbClr val="1D7CD6"/>
            </a:solidFill>
          </a:ln>
        </p:spPr>
        <p:txBody>
          <a:bodyPr lIns="36000" tIns="36000" rIns="36000" bIns="36000"/>
          <a:lstStyle/>
          <a:p>
            <a:endParaRPr/>
          </a:p>
        </p:txBody>
      </p:sp>
      <p:pic>
        <p:nvPicPr>
          <p:cNvPr id="31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6584" y="32818"/>
            <a:ext cx="1557595" cy="804192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1194093" y="58840"/>
            <a:ext cx="5729221" cy="36933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idx="1"/>
          </p:nvPr>
        </p:nvSpPr>
        <p:spPr>
          <a:xfrm>
            <a:off x="588435" y="1196787"/>
            <a:ext cx="11374967" cy="489286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1pPr>
            <a:lvl2pPr marL="723900" indent="-2667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+mj-lt"/>
                <a:ea typeface="+mj-ea"/>
                <a:cs typeface="+mj-cs"/>
                <a:sym typeface="Calibri"/>
              </a:defRPr>
            </a:lvl2pPr>
            <a:lvl3pPr marL="1234439" indent="-320039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3pPr>
            <a:lvl4pPr marL="1727200" indent="-3556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+mj-lt"/>
                <a:ea typeface="+mj-ea"/>
                <a:cs typeface="+mj-cs"/>
                <a:sym typeface="Calibri"/>
              </a:defRPr>
            </a:lvl4pPr>
            <a:lvl5pPr marL="2184400" indent="-355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1pPr>
            <a:lvl2pPr marL="723900" indent="-2667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+mj-lt"/>
                <a:ea typeface="+mj-ea"/>
                <a:cs typeface="+mj-cs"/>
                <a:sym typeface="Calibri"/>
              </a:defRPr>
            </a:lvl2pPr>
            <a:lvl3pPr marL="1234439" indent="-320039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3pPr>
            <a:lvl4pPr marL="1727200" indent="-3556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+mj-lt"/>
                <a:ea typeface="+mj-ea"/>
                <a:cs typeface="+mj-cs"/>
                <a:sym typeface="Calibri"/>
              </a:defRPr>
            </a:lvl4pPr>
            <a:lvl5pPr marL="2184400" indent="-355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1pPr>
            <a:lvl2pPr marL="723900" indent="-2667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+mj-lt"/>
                <a:ea typeface="+mj-ea"/>
                <a:cs typeface="+mj-cs"/>
                <a:sym typeface="Calibri"/>
              </a:defRPr>
            </a:lvl2pPr>
            <a:lvl3pPr marL="1234439" indent="-320039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3pPr>
            <a:lvl4pPr marL="1727200" indent="-3556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+mj-lt"/>
                <a:ea typeface="+mj-ea"/>
                <a:cs typeface="+mj-cs"/>
                <a:sym typeface="Calibri"/>
              </a:defRPr>
            </a:lvl4pPr>
            <a:lvl5pPr marL="2184400" indent="-355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Text"/>
          <p:cNvSpPr txBox="1">
            <a:spLocks noGrp="1"/>
          </p:cNvSpPr>
          <p:nvPr>
            <p:ph type="title"/>
          </p:nvPr>
        </p:nvSpPr>
        <p:spPr>
          <a:xfrm>
            <a:off x="963084" y="4406929"/>
            <a:ext cx="10363201" cy="132344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4000" cap="all"/>
            </a:lvl1pPr>
          </a:lstStyle>
          <a:p>
            <a:r>
              <a:t>Title Text</a:t>
            </a:r>
          </a:p>
        </p:txBody>
      </p:sp>
      <p:sp>
        <p:nvSpPr>
          <p:cNvPr id="4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63084" y="2906715"/>
            <a:ext cx="10363201" cy="1500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spcBef>
                <a:spcPts val="2400"/>
              </a:spcBef>
              <a:buClrTx/>
              <a:buSzTx/>
              <a:buNone/>
              <a:defRPr sz="2000"/>
            </a:lvl1pPr>
            <a:lvl2pPr marL="0" indent="457200">
              <a:spcBef>
                <a:spcPts val="2400"/>
              </a:spcBef>
              <a:buClrTx/>
              <a:buSzTx/>
              <a:buNone/>
              <a:defRPr sz="2000"/>
            </a:lvl2pPr>
            <a:lvl3pPr marL="0" indent="914400">
              <a:spcBef>
                <a:spcPts val="2400"/>
              </a:spcBef>
              <a:buClrTx/>
              <a:buSzTx/>
              <a:buNone/>
              <a:defRPr sz="2000"/>
            </a:lvl3pPr>
            <a:lvl4pPr marL="0" indent="1371600">
              <a:spcBef>
                <a:spcPts val="2400"/>
              </a:spcBef>
              <a:buClrTx/>
              <a:buSzTx/>
              <a:buNone/>
              <a:defRPr sz="2000"/>
            </a:lvl4pPr>
            <a:lvl5pPr marL="0" indent="1828800">
              <a:spcBef>
                <a:spcPts val="2400"/>
              </a:spcBef>
              <a:buClrTx/>
              <a:buSzTx/>
              <a:buNone/>
              <a:defRPr sz="2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Text"/>
          <p:cNvSpPr txBox="1">
            <a:spLocks noGrp="1"/>
          </p:cNvSpPr>
          <p:nvPr>
            <p:ph type="title"/>
          </p:nvPr>
        </p:nvSpPr>
        <p:spPr>
          <a:xfrm>
            <a:off x="2969097" y="22007"/>
            <a:ext cx="4934176" cy="6463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5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88471" y="1563687"/>
            <a:ext cx="5585884" cy="45259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3300"/>
              </a:spcBef>
              <a:defRPr sz="2800"/>
            </a:lvl1pPr>
            <a:lvl2pPr>
              <a:spcBef>
                <a:spcPts val="3300"/>
              </a:spcBef>
              <a:defRPr sz="2800"/>
            </a:lvl2pPr>
            <a:lvl3pPr>
              <a:spcBef>
                <a:spcPts val="3300"/>
              </a:spcBef>
              <a:defRPr sz="2800"/>
            </a:lvl3pPr>
            <a:lvl4pPr marL="1237544" indent="-424744">
              <a:spcBef>
                <a:spcPts val="3300"/>
              </a:spcBef>
              <a:defRPr sz="2800"/>
            </a:lvl4pPr>
            <a:lvl5pPr marL="1497365" indent="-409927">
              <a:spcBef>
                <a:spcPts val="33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Text"/>
          <p:cNvSpPr txBox="1">
            <a:spLocks noGrp="1"/>
          </p:cNvSpPr>
          <p:nvPr>
            <p:ph type="title"/>
          </p:nvPr>
        </p:nvSpPr>
        <p:spPr>
          <a:xfrm>
            <a:off x="609600" y="1048305"/>
            <a:ext cx="10972800" cy="36933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6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09601" y="1535112"/>
            <a:ext cx="5386918" cy="63976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spcBef>
                <a:spcPts val="2800"/>
              </a:spcBef>
              <a:buClrTx/>
              <a:buSzTx/>
              <a:buNone/>
              <a:defRPr sz="2400" b="1"/>
            </a:lvl1pPr>
            <a:lvl2pPr marL="0" indent="457200">
              <a:spcBef>
                <a:spcPts val="2800"/>
              </a:spcBef>
              <a:buClrTx/>
              <a:buSzTx/>
              <a:buNone/>
              <a:defRPr sz="2400" b="1"/>
            </a:lvl2pPr>
            <a:lvl3pPr marL="0" indent="914400">
              <a:spcBef>
                <a:spcPts val="2800"/>
              </a:spcBef>
              <a:buClrTx/>
              <a:buSzTx/>
              <a:buNone/>
              <a:defRPr sz="2400" b="1"/>
            </a:lvl3pPr>
            <a:lvl4pPr marL="0" indent="1371600">
              <a:spcBef>
                <a:spcPts val="2800"/>
              </a:spcBef>
              <a:buClrTx/>
              <a:buSzTx/>
              <a:buNone/>
              <a:defRPr sz="2400" b="1"/>
            </a:lvl4pPr>
            <a:lvl5pPr marL="0" indent="1828800">
              <a:spcBef>
                <a:spcPts val="2800"/>
              </a:spcBef>
              <a:buClrTx/>
              <a:buSz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1" name="4 Marcador de texto"/>
          <p:cNvSpPr>
            <a:spLocks noGrp="1"/>
          </p:cNvSpPr>
          <p:nvPr>
            <p:ph type="body" sz="quarter" idx="21"/>
          </p:nvPr>
        </p:nvSpPr>
        <p:spPr>
          <a:xfrm>
            <a:off x="6193373" y="1535112"/>
            <a:ext cx="5389034" cy="639763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marL="0" indent="0">
              <a:spcBef>
                <a:spcPts val="2800"/>
              </a:spcBef>
              <a:buClrTx/>
              <a:buSzTx/>
              <a:buNone/>
              <a:defRPr sz="2400" b="1"/>
            </a:pPr>
            <a:endParaRPr/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Text"/>
          <p:cNvSpPr txBox="1">
            <a:spLocks noGrp="1"/>
          </p:cNvSpPr>
          <p:nvPr>
            <p:ph type="title"/>
          </p:nvPr>
        </p:nvSpPr>
        <p:spPr>
          <a:xfrm>
            <a:off x="1212022" y="22007"/>
            <a:ext cx="4934176" cy="6463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itle Text"/>
          <p:cNvSpPr txBox="1">
            <a:spLocks noGrp="1"/>
          </p:cNvSpPr>
          <p:nvPr>
            <p:ph type="title"/>
          </p:nvPr>
        </p:nvSpPr>
        <p:spPr>
          <a:xfrm>
            <a:off x="609601" y="727218"/>
            <a:ext cx="4011085" cy="70788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t>Title Text</a:t>
            </a:r>
          </a:p>
        </p:txBody>
      </p:sp>
      <p:sp>
        <p:nvSpPr>
          <p:cNvPr id="85" name="Body Level One…"/>
          <p:cNvSpPr txBox="1">
            <a:spLocks noGrp="1"/>
          </p:cNvSpPr>
          <p:nvPr>
            <p:ph type="body" idx="1"/>
          </p:nvPr>
        </p:nvSpPr>
        <p:spPr>
          <a:xfrm>
            <a:off x="4766735" y="273107"/>
            <a:ext cx="6815668" cy="585311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3800"/>
              </a:spcBef>
              <a:defRPr sz="3200"/>
            </a:lvl1pPr>
            <a:lvl2pPr marL="575809" indent="-301171">
              <a:spcBef>
                <a:spcPts val="3800"/>
              </a:spcBef>
              <a:defRPr sz="3200"/>
            </a:lvl2pPr>
            <a:lvl3pPr marL="901700" indent="-361950">
              <a:spcBef>
                <a:spcPts val="3800"/>
              </a:spcBef>
              <a:defRPr sz="3200"/>
            </a:lvl3pPr>
            <a:lvl4pPr marL="1249680" indent="-436880">
              <a:spcBef>
                <a:spcPts val="3800"/>
              </a:spcBef>
              <a:defRPr sz="3200"/>
            </a:lvl4pPr>
            <a:lvl5pPr marL="1509078" indent="-421640">
              <a:spcBef>
                <a:spcPts val="3800"/>
              </a:spcBef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3 Marcador de texto"/>
          <p:cNvSpPr>
            <a:spLocks noGrp="1"/>
          </p:cNvSpPr>
          <p:nvPr>
            <p:ph type="body" sz="half" idx="21"/>
          </p:nvPr>
        </p:nvSpPr>
        <p:spPr>
          <a:xfrm>
            <a:off x="609601" y="1435104"/>
            <a:ext cx="4011085" cy="46910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ClrTx/>
              <a:buSzTx/>
              <a:buNone/>
            </a:pPr>
            <a:endParaRPr/>
          </a:p>
        </p:txBody>
      </p:sp>
      <p:sp>
        <p:nvSpPr>
          <p:cNvPr id="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itle Text"/>
          <p:cNvSpPr txBox="1">
            <a:spLocks noGrp="1"/>
          </p:cNvSpPr>
          <p:nvPr>
            <p:ph type="title"/>
          </p:nvPr>
        </p:nvSpPr>
        <p:spPr>
          <a:xfrm>
            <a:off x="2389716" y="4967228"/>
            <a:ext cx="7315201" cy="40011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t>Title Text</a:t>
            </a:r>
          </a:p>
        </p:txBody>
      </p:sp>
      <p:sp>
        <p:nvSpPr>
          <p:cNvPr id="95" name="2 Marcador de posición de imagen"/>
          <p:cNvSpPr>
            <a:spLocks noGrp="1"/>
          </p:cNvSpPr>
          <p:nvPr>
            <p:ph type="pic" sz="half" idx="21"/>
          </p:nvPr>
        </p:nvSpPr>
        <p:spPr>
          <a:xfrm>
            <a:off x="2389716" y="612775"/>
            <a:ext cx="7315201" cy="4114800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9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389716" y="5367339"/>
            <a:ext cx="7315201" cy="8048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Tx/>
              <a:buSzTx/>
              <a:buNone/>
            </a:lvl1pPr>
            <a:lvl2pPr marL="0" indent="457200">
              <a:buClrTx/>
              <a:buSzTx/>
              <a:buNone/>
            </a:lvl2pPr>
            <a:lvl3pPr marL="0" indent="914400">
              <a:buClrTx/>
              <a:buSzTx/>
              <a:buNone/>
            </a:lvl3pPr>
            <a:lvl4pPr marL="0" indent="1371600">
              <a:buClrTx/>
              <a:buSzTx/>
              <a:buNone/>
            </a:lvl4pPr>
            <a:lvl5pPr marL="0" indent="1828800">
              <a:buClrTx/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121"/>
          <p:cNvSpPr/>
          <p:nvPr/>
        </p:nvSpPr>
        <p:spPr>
          <a:xfrm>
            <a:off x="0" y="889000"/>
            <a:ext cx="12192000" cy="0"/>
          </a:xfrm>
          <a:prstGeom prst="line">
            <a:avLst/>
          </a:prstGeom>
          <a:ln w="15875">
            <a:solidFill>
              <a:srgbClr val="1D7CD6"/>
            </a:solidFill>
          </a:ln>
        </p:spPr>
        <p:txBody>
          <a:bodyPr lIns="36000" tIns="36000" rIns="36000" bIns="36000"/>
          <a:lstStyle/>
          <a:p>
            <a:endParaRPr/>
          </a:p>
        </p:txBody>
      </p:sp>
      <p:pic>
        <p:nvPicPr>
          <p:cNvPr id="3" name="Picture 4" descr="Picture 4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10506584" y="32818"/>
            <a:ext cx="1557595" cy="804192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09923" y="6637338"/>
            <a:ext cx="231278" cy="2147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609600" y="0"/>
            <a:ext cx="10972800" cy="1417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/>
          <a:lstStyle/>
          <a:p>
            <a:r>
              <a:t>Title Text</a:t>
            </a:r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rgbClr val="0099CC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rgbClr val="0099CC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rgbClr val="0099CC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rgbClr val="0099CC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rgbClr val="0099CC"/>
          </a:solidFill>
          <a:uFillTx/>
          <a:latin typeface="Arial"/>
          <a:ea typeface="Arial"/>
          <a:cs typeface="Arial"/>
          <a:sym typeface="Arial"/>
        </a:defRPr>
      </a:lvl5pPr>
      <a:lvl6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rgbClr val="0099CC"/>
          </a:solidFill>
          <a:uFillTx/>
          <a:latin typeface="Arial"/>
          <a:ea typeface="Arial"/>
          <a:cs typeface="Arial"/>
          <a:sym typeface="Arial"/>
        </a:defRPr>
      </a:lvl6pPr>
      <a:lvl7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rgbClr val="0099CC"/>
          </a:solidFill>
          <a:uFillTx/>
          <a:latin typeface="Arial"/>
          <a:ea typeface="Arial"/>
          <a:cs typeface="Arial"/>
          <a:sym typeface="Arial"/>
        </a:defRPr>
      </a:lvl7pPr>
      <a:lvl8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rgbClr val="0099CC"/>
          </a:solidFill>
          <a:uFillTx/>
          <a:latin typeface="Arial"/>
          <a:ea typeface="Arial"/>
          <a:cs typeface="Arial"/>
          <a:sym typeface="Arial"/>
        </a:defRPr>
      </a:lvl8pPr>
      <a:lvl9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rgbClr val="0099CC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273050" marR="0" indent="-273050" algn="l" defTabSz="9144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582083" marR="0" indent="-307445" algn="l" defTabSz="9144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0000"/>
        </a:buClr>
        <a:buSzPct val="100000"/>
        <a:buFontTx/>
        <a:buChar char="–"/>
        <a:tabLst/>
        <a:defRPr sz="1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919798" marR="0" indent="-380048" algn="l" defTabSz="9144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1195070" marR="0" indent="-382270" algn="l" defTabSz="9144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0000"/>
        </a:buClr>
        <a:buSzPct val="100000"/>
        <a:buFontTx/>
        <a:buChar char="–"/>
        <a:tabLst/>
        <a:defRPr sz="1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1456373" marR="0" indent="-368935" algn="l" defTabSz="9144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1913573" marR="0" indent="-368935" algn="l" defTabSz="9144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2370773" marR="0" indent="-368935" algn="l" defTabSz="9144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2827973" marR="0" indent="-368935" algn="l" defTabSz="9144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3285173" marR="0" indent="-368935" algn="l" defTabSz="9144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www.selenium.dev/selenium-ide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elenium.dev/selenium-ide/docs/en/api/commands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Freeform: Shape 70"/>
          <p:cNvSpPr/>
          <p:nvPr/>
        </p:nvSpPr>
        <p:spPr>
          <a:xfrm>
            <a:off x="-1" y="-1"/>
            <a:ext cx="12188954" cy="62658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17447"/>
                </a:lnTo>
                <a:lnTo>
                  <a:pt x="21599" y="17447"/>
                </a:lnTo>
                <a:cubicBezTo>
                  <a:pt x="18588" y="20056"/>
                  <a:pt x="14851" y="21600"/>
                  <a:pt x="10803" y="21600"/>
                </a:cubicBezTo>
                <a:cubicBezTo>
                  <a:pt x="6754" y="21600"/>
                  <a:pt x="3017" y="20056"/>
                  <a:pt x="6" y="17447"/>
                </a:cubicBezTo>
                <a:lnTo>
                  <a:pt x="0" y="17442"/>
                </a:lnTo>
                <a:close/>
              </a:path>
            </a:pathLst>
          </a:custGeom>
          <a:solidFill>
            <a:srgbClr val="D9D9D9">
              <a:alpha val="62000"/>
            </a:srgb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  <a:endParaRPr/>
          </a:p>
        </p:txBody>
      </p:sp>
      <p:pic>
        <p:nvPicPr>
          <p:cNvPr id="220" name="Picture 2" descr="Picture 2"/>
          <p:cNvPicPr>
            <a:picLocks noChangeAspect="1"/>
          </p:cNvPicPr>
          <p:nvPr/>
        </p:nvPicPr>
        <p:blipFill>
          <a:blip r:embed="rId2"/>
          <a:srcRect t="1444" b="3854"/>
          <a:stretch>
            <a:fillRect/>
          </a:stretch>
        </p:blipFill>
        <p:spPr>
          <a:xfrm>
            <a:off x="0" y="10"/>
            <a:ext cx="12192001" cy="60039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7161"/>
                </a:lnTo>
                <a:lnTo>
                  <a:pt x="6" y="17168"/>
                </a:lnTo>
                <a:cubicBezTo>
                  <a:pt x="3017" y="19952"/>
                  <a:pt x="6755" y="21600"/>
                  <a:pt x="10804" y="21600"/>
                </a:cubicBezTo>
                <a:cubicBezTo>
                  <a:pt x="14600" y="21600"/>
                  <a:pt x="18123" y="20151"/>
                  <a:pt x="21029" y="17676"/>
                </a:cubicBezTo>
                <a:lnTo>
                  <a:pt x="21600" y="17169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ctangle 4"/>
          <p:cNvSpPr/>
          <p:nvPr/>
        </p:nvSpPr>
        <p:spPr>
          <a:xfrm>
            <a:off x="901147" y="1637155"/>
            <a:ext cx="10383375" cy="369334"/>
          </a:xfrm>
          <a:prstGeom prst="rect">
            <a:avLst/>
          </a:prstGeom>
          <a:solidFill>
            <a:srgbClr val="F2F2F2"/>
          </a:solidFill>
          <a:ln>
            <a:solidFill>
              <a:schemeClr val="accent2"/>
            </a:solidFill>
          </a:ln>
        </p:spPr>
        <p:txBody>
          <a:bodyPr lIns="36000" tIns="36000" rIns="36000" bIns="36000"/>
          <a:lstStyle/>
          <a:p>
            <a:pPr algn="ctr" defTabSz="914400">
              <a:spcBef>
                <a:spcPts val="2100"/>
              </a:spcBef>
              <a:tabLst>
                <a:tab pos="6400800" algn="r"/>
                <a:tab pos="8636000" algn="r"/>
              </a:tabLst>
              <a:defRPr sz="1000"/>
            </a:pPr>
            <a:endParaRPr/>
          </a:p>
        </p:txBody>
      </p:sp>
      <p:sp>
        <p:nvSpPr>
          <p:cNvPr id="254" name="Title 1"/>
          <p:cNvSpPr txBox="1">
            <a:spLocks noGrp="1"/>
          </p:cNvSpPr>
          <p:nvPr>
            <p:ph type="title"/>
          </p:nvPr>
        </p:nvSpPr>
        <p:spPr>
          <a:xfrm>
            <a:off x="1194092" y="58839"/>
            <a:ext cx="5729223" cy="369334"/>
          </a:xfrm>
          <a:prstGeom prst="rect">
            <a:avLst/>
          </a:prstGeom>
        </p:spPr>
        <p:txBody>
          <a:bodyPr/>
          <a:lstStyle/>
          <a:p>
            <a:r>
              <a:t>Índice</a:t>
            </a:r>
          </a:p>
        </p:txBody>
      </p:sp>
      <p:sp>
        <p:nvSpPr>
          <p:cNvPr id="255" name="Content Placeholder 1"/>
          <p:cNvSpPr txBox="1"/>
          <p:nvPr/>
        </p:nvSpPr>
        <p:spPr>
          <a:xfrm>
            <a:off x="953197" y="1178275"/>
            <a:ext cx="10583483" cy="5547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 b="1"/>
            </a:pPr>
            <a:r>
              <a:rPr dirty="0" err="1"/>
              <a:t>Introducción</a:t>
            </a:r>
            <a:r>
              <a:rPr dirty="0"/>
              <a:t> a Selenium. 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Utilizando</a:t>
            </a:r>
            <a:r>
              <a:rPr dirty="0"/>
              <a:t> Selenium IDE.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Configuración</a:t>
            </a:r>
            <a:r>
              <a:rPr dirty="0"/>
              <a:t> Selenium WebDriver.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/>
              <a:t>Scripts de </a:t>
            </a:r>
            <a:r>
              <a:rPr dirty="0" err="1"/>
              <a:t>pruebas</a:t>
            </a:r>
            <a:r>
              <a:rPr dirty="0"/>
              <a:t>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Opciones</a:t>
            </a:r>
            <a:r>
              <a:rPr dirty="0"/>
              <a:t> de </a:t>
            </a:r>
            <a:r>
              <a:rPr dirty="0" err="1"/>
              <a:t>rastreo</a:t>
            </a:r>
            <a:r>
              <a:rPr dirty="0"/>
              <a:t> y </a:t>
            </a:r>
            <a:r>
              <a:rPr dirty="0" err="1"/>
              <a:t>trazas</a:t>
            </a:r>
            <a:r>
              <a:rPr dirty="0"/>
              <a:t>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Expresiones</a:t>
            </a:r>
            <a:r>
              <a:rPr dirty="0"/>
              <a:t> </a:t>
            </a:r>
            <a:r>
              <a:rPr dirty="0" err="1"/>
              <a:t>regulares</a:t>
            </a:r>
            <a:r>
              <a:rPr dirty="0"/>
              <a:t>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</a:t>
            </a:r>
            <a:r>
              <a:rPr dirty="0" err="1"/>
              <a:t>basadas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datos</a:t>
            </a:r>
            <a:r>
              <a:rPr dirty="0"/>
              <a:t>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Trabajar</a:t>
            </a:r>
            <a:r>
              <a:rPr dirty="0"/>
              <a:t> con bases de </a:t>
            </a:r>
            <a:r>
              <a:rPr dirty="0" err="1"/>
              <a:t>datos</a:t>
            </a:r>
            <a:endParaRPr dirty="0"/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Multi Browser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/>
              <a:t>Selenium Grid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de </a:t>
            </a:r>
            <a:r>
              <a:rPr dirty="0" err="1"/>
              <a:t>aplicaciones</a:t>
            </a:r>
            <a:r>
              <a:rPr dirty="0"/>
              <a:t> </a:t>
            </a:r>
            <a:r>
              <a:rPr dirty="0" err="1"/>
              <a:t>móviles</a:t>
            </a:r>
            <a:endParaRPr sz="2000" dirty="0"/>
          </a:p>
          <a:p>
            <a:pPr marL="514350" lvl="1" indent="-514350" defTabSz="914400">
              <a:spcBef>
                <a:spcPts val="400"/>
              </a:spcBef>
              <a:buClr>
                <a:srgbClr val="000000"/>
              </a:buClr>
              <a:buSzPct val="85000"/>
              <a:buAutoNum type="romanUcPeriod"/>
              <a:defRPr sz="1200"/>
            </a:pPr>
            <a:endParaRPr sz="2000" dirty="0"/>
          </a:p>
          <a:p>
            <a:pPr defTabSz="914400">
              <a:lnSpc>
                <a:spcPct val="200000"/>
              </a:lnSpc>
              <a:defRPr sz="1200" b="1"/>
            </a:pPr>
            <a:endParaRPr sz="2000" dirty="0"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Utilizando Selenium IDE</a:t>
            </a:r>
          </a:p>
        </p:txBody>
      </p:sp>
      <p:sp>
        <p:nvSpPr>
          <p:cNvPr id="260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dirty="0"/>
              <a:t>Selenium IDE es </a:t>
            </a:r>
            <a:r>
              <a:rPr dirty="0" err="1"/>
              <a:t>una</a:t>
            </a:r>
            <a:r>
              <a:rPr dirty="0"/>
              <a:t> </a:t>
            </a:r>
            <a:r>
              <a:rPr dirty="0" err="1"/>
              <a:t>extensión</a:t>
            </a:r>
            <a:r>
              <a:rPr dirty="0"/>
              <a:t> de Chrome, Firefox y Edge que </a:t>
            </a:r>
            <a:r>
              <a:rPr dirty="0" err="1"/>
              <a:t>facilita</a:t>
            </a:r>
            <a:r>
              <a:rPr dirty="0"/>
              <a:t> la </a:t>
            </a:r>
            <a:r>
              <a:rPr dirty="0" err="1"/>
              <a:t>grabación</a:t>
            </a:r>
            <a:r>
              <a:rPr dirty="0"/>
              <a:t> y </a:t>
            </a:r>
            <a:r>
              <a:rPr dirty="0" err="1"/>
              <a:t>reproducción</a:t>
            </a:r>
            <a:r>
              <a:rPr dirty="0"/>
              <a:t> de </a:t>
            </a:r>
            <a:r>
              <a:rPr dirty="0" err="1"/>
              <a:t>pruebas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el</a:t>
            </a:r>
            <a:r>
              <a:rPr dirty="0"/>
              <a:t> </a:t>
            </a:r>
            <a:r>
              <a:rPr dirty="0" err="1"/>
              <a:t>navegador</a:t>
            </a:r>
            <a:r>
              <a:rPr dirty="0"/>
              <a:t>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dirty="0" err="1"/>
              <a:t>Acceda</a:t>
            </a:r>
            <a:r>
              <a:rPr dirty="0"/>
              <a:t> a </a:t>
            </a:r>
            <a:r>
              <a:rPr dirty="0" err="1"/>
              <a:t>este</a:t>
            </a:r>
            <a:r>
              <a:rPr dirty="0"/>
              <a:t> enlace para </a:t>
            </a:r>
            <a:r>
              <a:rPr dirty="0" err="1"/>
              <a:t>instalar</a:t>
            </a:r>
            <a:r>
              <a:rPr dirty="0"/>
              <a:t> selenium IDE. </a:t>
            </a:r>
            <a:r>
              <a:rPr u="sng" dirty="0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2"/>
              </a:rPr>
              <a:t>https://www.selenium.dev/selenium-ide/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dirty="0"/>
              <a:t>Una </a:t>
            </a:r>
            <a:r>
              <a:rPr dirty="0" err="1"/>
              <a:t>vez</a:t>
            </a:r>
            <a:r>
              <a:rPr dirty="0"/>
              <a:t> </a:t>
            </a:r>
            <a:r>
              <a:rPr dirty="0" err="1"/>
              <a:t>instalado</a:t>
            </a:r>
            <a:r>
              <a:rPr dirty="0"/>
              <a:t> </a:t>
            </a:r>
            <a:r>
              <a:rPr dirty="0" err="1"/>
              <a:t>el</a:t>
            </a:r>
            <a:r>
              <a:rPr dirty="0"/>
              <a:t> plugin </a:t>
            </a:r>
            <a:r>
              <a:rPr dirty="0" err="1"/>
              <a:t>podemos</a:t>
            </a:r>
            <a:r>
              <a:rPr dirty="0"/>
              <a:t> </a:t>
            </a:r>
            <a:r>
              <a:rPr dirty="0" err="1"/>
              <a:t>crear</a:t>
            </a:r>
            <a:r>
              <a:rPr dirty="0"/>
              <a:t> un </a:t>
            </a:r>
            <a:r>
              <a:rPr dirty="0" err="1"/>
              <a:t>proyecto</a:t>
            </a:r>
            <a:r>
              <a:rPr dirty="0"/>
              <a:t> </a:t>
            </a:r>
            <a:r>
              <a:rPr dirty="0" err="1"/>
              <a:t>haciendo</a:t>
            </a:r>
            <a:r>
              <a:rPr dirty="0"/>
              <a:t> click </a:t>
            </a:r>
            <a:r>
              <a:rPr dirty="0" err="1"/>
              <a:t>en</a:t>
            </a:r>
            <a:r>
              <a:rPr dirty="0"/>
              <a:t> “Record a new test in new project”: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</p:txBody>
      </p:sp>
      <p:sp>
        <p:nvSpPr>
          <p:cNvPr id="261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Grabación y utilización de casos de prueba</a:t>
            </a:r>
          </a:p>
        </p:txBody>
      </p:sp>
      <p:pic>
        <p:nvPicPr>
          <p:cNvPr id="26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6475" y="2569925"/>
            <a:ext cx="6879050" cy="39074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Utilizando Selenium IDE</a:t>
            </a:r>
          </a:p>
        </p:txBody>
      </p:sp>
      <p:sp>
        <p:nvSpPr>
          <p:cNvPr id="265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Una vez instalado el plugin podemos crear un proyecto: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/>
          </a:p>
        </p:txBody>
      </p:sp>
      <p:sp>
        <p:nvSpPr>
          <p:cNvPr id="266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Grabación y utilización de casos de prueba</a:t>
            </a:r>
          </a:p>
        </p:txBody>
      </p:sp>
      <p:pic>
        <p:nvPicPr>
          <p:cNvPr id="26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3222" y="1774782"/>
            <a:ext cx="8285556" cy="46396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Utilizando Selenium IDE</a:t>
            </a:r>
          </a:p>
        </p:txBody>
      </p:sp>
      <p:sp>
        <p:nvSpPr>
          <p:cNvPr id="270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Introducimos la url inicial del proyecto y hacemos click en “Start Recording”: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/>
          </a:p>
        </p:txBody>
      </p:sp>
      <p:sp>
        <p:nvSpPr>
          <p:cNvPr id="271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Grabación y utilización de casos de prueba</a:t>
            </a:r>
          </a:p>
        </p:txBody>
      </p:sp>
      <p:pic>
        <p:nvPicPr>
          <p:cNvPr id="27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6294" y="1661222"/>
            <a:ext cx="8739655" cy="48856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Utilizando Selenium IDE</a:t>
            </a:r>
          </a:p>
        </p:txBody>
      </p:sp>
      <p:sp>
        <p:nvSpPr>
          <p:cNvPr id="275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Introducimos la url inicial del proyecto: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/>
          </a:p>
        </p:txBody>
      </p:sp>
      <p:sp>
        <p:nvSpPr>
          <p:cNvPr id="276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Grabación y utilización de casos de prueba</a:t>
            </a:r>
          </a:p>
        </p:txBody>
      </p:sp>
      <p:pic>
        <p:nvPicPr>
          <p:cNvPr id="27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1291" y="1963839"/>
            <a:ext cx="7469417" cy="43934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Utilizando Selenium IDE</a:t>
            </a:r>
          </a:p>
        </p:txBody>
      </p:sp>
      <p:sp>
        <p:nvSpPr>
          <p:cNvPr id="280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Añadir un nombre al test: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/>
          </a:p>
        </p:txBody>
      </p:sp>
      <p:sp>
        <p:nvSpPr>
          <p:cNvPr id="281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Grabación y utilización de casos de prueba</a:t>
            </a:r>
          </a:p>
        </p:txBody>
      </p:sp>
      <p:pic>
        <p:nvPicPr>
          <p:cNvPr id="28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527" y="1616622"/>
            <a:ext cx="8541189" cy="4740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Utilizando Selenium IDE</a:t>
            </a:r>
          </a:p>
        </p:txBody>
      </p:sp>
      <p:sp>
        <p:nvSpPr>
          <p:cNvPr id="285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dirty="0"/>
              <a:t>A </a:t>
            </a:r>
            <a:r>
              <a:rPr dirty="0" err="1"/>
              <a:t>continuación</a:t>
            </a:r>
            <a:r>
              <a:rPr dirty="0"/>
              <a:t> </a:t>
            </a:r>
            <a:r>
              <a:rPr dirty="0" err="1"/>
              <a:t>vemos</a:t>
            </a:r>
            <a:r>
              <a:rPr dirty="0"/>
              <a:t> los </a:t>
            </a:r>
            <a:r>
              <a:rPr dirty="0" err="1"/>
              <a:t>diferentes</a:t>
            </a:r>
            <a:r>
              <a:rPr dirty="0"/>
              <a:t> </a:t>
            </a:r>
            <a:r>
              <a:rPr dirty="0" err="1"/>
              <a:t>comandos</a:t>
            </a:r>
            <a:r>
              <a:rPr dirty="0"/>
              <a:t> de </a:t>
            </a:r>
            <a:r>
              <a:rPr dirty="0" err="1"/>
              <a:t>ejecución</a:t>
            </a:r>
            <a:r>
              <a:rPr dirty="0"/>
              <a:t>, y </a:t>
            </a:r>
            <a:r>
              <a:rPr dirty="0" err="1"/>
              <a:t>haciendo</a:t>
            </a:r>
            <a:r>
              <a:rPr dirty="0"/>
              <a:t> click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el</a:t>
            </a:r>
            <a:r>
              <a:rPr dirty="0"/>
              <a:t> </a:t>
            </a:r>
            <a:r>
              <a:rPr dirty="0" err="1"/>
              <a:t>botón</a:t>
            </a:r>
            <a:r>
              <a:rPr dirty="0"/>
              <a:t> de play es </a:t>
            </a:r>
            <a:r>
              <a:rPr dirty="0" err="1"/>
              <a:t>posible</a:t>
            </a:r>
            <a:r>
              <a:rPr dirty="0"/>
              <a:t> </a:t>
            </a:r>
            <a:r>
              <a:rPr dirty="0" err="1"/>
              <a:t>reproducir</a:t>
            </a:r>
            <a:r>
              <a:rPr dirty="0"/>
              <a:t> </a:t>
            </a:r>
            <a:r>
              <a:rPr dirty="0" err="1"/>
              <a:t>el</a:t>
            </a:r>
            <a:r>
              <a:rPr dirty="0"/>
              <a:t> test.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</p:txBody>
      </p:sp>
      <p:sp>
        <p:nvSpPr>
          <p:cNvPr id="286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Grabación y utilización de casos de prueba</a:t>
            </a:r>
          </a:p>
        </p:txBody>
      </p:sp>
      <p:pic>
        <p:nvPicPr>
          <p:cNvPr id="28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024" y="1633040"/>
            <a:ext cx="7581359" cy="42588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Utilizando Selenium IDE</a:t>
            </a:r>
          </a:p>
        </p:txBody>
      </p:sp>
      <p:sp>
        <p:nvSpPr>
          <p:cNvPr id="290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667512">
              <a:spcBef>
                <a:spcPts val="1400"/>
              </a:spcBef>
              <a:buSzTx/>
              <a:buNone/>
              <a:defRPr sz="1168"/>
            </a:pPr>
            <a:r>
              <a:rPr sz="1600" dirty="0"/>
              <a:t>Los </a:t>
            </a:r>
            <a:r>
              <a:rPr sz="1600" dirty="0" err="1"/>
              <a:t>comandos</a:t>
            </a:r>
            <a:r>
              <a:rPr sz="1600" dirty="0"/>
              <a:t> son </a:t>
            </a:r>
            <a:r>
              <a:rPr sz="1600" dirty="0" err="1"/>
              <a:t>esencial</a:t>
            </a:r>
            <a:r>
              <a:rPr sz="1600" dirty="0"/>
              <a:t> </a:t>
            </a:r>
            <a:r>
              <a:rPr sz="1600" dirty="0" err="1"/>
              <a:t>en</a:t>
            </a:r>
            <a:r>
              <a:rPr sz="1600" dirty="0"/>
              <a:t> Selenium IDE. </a:t>
            </a:r>
            <a:r>
              <a:rPr sz="1600" dirty="0" err="1"/>
              <a:t>Estos</a:t>
            </a:r>
            <a:r>
              <a:rPr sz="1600" dirty="0"/>
              <a:t> </a:t>
            </a:r>
            <a:r>
              <a:rPr sz="1600" dirty="0" err="1"/>
              <a:t>pueden</a:t>
            </a:r>
            <a:r>
              <a:rPr sz="1600" dirty="0"/>
              <a:t> </a:t>
            </a:r>
            <a:r>
              <a:rPr sz="1600" dirty="0" err="1"/>
              <a:t>tener</a:t>
            </a:r>
            <a:r>
              <a:rPr sz="1600" dirty="0"/>
              <a:t> hasta un </a:t>
            </a:r>
            <a:r>
              <a:rPr sz="1600" dirty="0" err="1"/>
              <a:t>máximo</a:t>
            </a:r>
            <a:r>
              <a:rPr sz="1600" dirty="0"/>
              <a:t> de dos </a:t>
            </a:r>
            <a:r>
              <a:rPr sz="1600" dirty="0" err="1"/>
              <a:t>parámetros</a:t>
            </a:r>
            <a:r>
              <a:rPr sz="1600" dirty="0"/>
              <a:t> “target” y “value”. </a:t>
            </a:r>
            <a:r>
              <a:rPr sz="1600" dirty="0" err="1"/>
              <a:t>Dichos</a:t>
            </a:r>
            <a:r>
              <a:rPr sz="1600" dirty="0"/>
              <a:t> </a:t>
            </a:r>
            <a:r>
              <a:rPr sz="1600" dirty="0" err="1"/>
              <a:t>parámetros</a:t>
            </a:r>
            <a:r>
              <a:rPr sz="1600" dirty="0"/>
              <a:t> no se </a:t>
            </a:r>
            <a:r>
              <a:rPr sz="1600" dirty="0" err="1"/>
              <a:t>requieren</a:t>
            </a:r>
            <a:r>
              <a:rPr sz="1600" dirty="0"/>
              <a:t> </a:t>
            </a:r>
            <a:r>
              <a:rPr sz="1600" dirty="0" err="1"/>
              <a:t>todo</a:t>
            </a:r>
            <a:r>
              <a:rPr sz="1600" dirty="0"/>
              <a:t> </a:t>
            </a:r>
            <a:r>
              <a:rPr sz="1600" dirty="0" err="1"/>
              <a:t>el</a:t>
            </a:r>
            <a:r>
              <a:rPr sz="1600" dirty="0"/>
              <a:t> </a:t>
            </a:r>
            <a:r>
              <a:rPr sz="1600" dirty="0" err="1"/>
              <a:t>tiempo</a:t>
            </a:r>
            <a:r>
              <a:rPr sz="1600" dirty="0"/>
              <a:t>, </a:t>
            </a:r>
            <a:r>
              <a:rPr sz="1600" dirty="0" err="1"/>
              <a:t>esto</a:t>
            </a:r>
            <a:r>
              <a:rPr sz="1600" dirty="0"/>
              <a:t> </a:t>
            </a:r>
            <a:r>
              <a:rPr sz="1600" dirty="0" err="1"/>
              <a:t>dependerá</a:t>
            </a:r>
            <a:r>
              <a:rPr sz="1600" dirty="0"/>
              <a:t> del </a:t>
            </a:r>
            <a:r>
              <a:rPr sz="1600" dirty="0" err="1"/>
              <a:t>tipo</a:t>
            </a:r>
            <a:r>
              <a:rPr sz="1600" dirty="0"/>
              <a:t> de </a:t>
            </a:r>
            <a:r>
              <a:rPr sz="1600" dirty="0" err="1"/>
              <a:t>comando</a:t>
            </a:r>
            <a:r>
              <a:rPr sz="1600" dirty="0"/>
              <a:t>.</a:t>
            </a:r>
          </a:p>
          <a:p>
            <a:pPr marL="0" indent="0" defTabSz="667512">
              <a:spcBef>
                <a:spcPts val="1400"/>
              </a:spcBef>
              <a:buSzTx/>
              <a:buNone/>
              <a:defRPr sz="1168"/>
            </a:pPr>
            <a:r>
              <a:rPr sz="1600" b="1" dirty="0"/>
              <a:t>Hay 3 </a:t>
            </a:r>
            <a:r>
              <a:rPr sz="1600" b="1" dirty="0" err="1"/>
              <a:t>tipos</a:t>
            </a:r>
            <a:r>
              <a:rPr sz="1600" b="1" dirty="0"/>
              <a:t> de </a:t>
            </a:r>
            <a:r>
              <a:rPr sz="1600" b="1" dirty="0" err="1"/>
              <a:t>comandos</a:t>
            </a:r>
            <a:r>
              <a:rPr sz="1600" b="1" dirty="0"/>
              <a:t>:</a:t>
            </a:r>
          </a:p>
          <a:p>
            <a:pPr defTabSz="667512">
              <a:spcBef>
                <a:spcPts val="1400"/>
              </a:spcBef>
              <a:buSzTx/>
              <a:defRPr sz="1168"/>
            </a:pPr>
            <a:r>
              <a:rPr sz="1600" dirty="0"/>
              <a:t>Actions: </a:t>
            </a:r>
            <a:r>
              <a:rPr sz="1600" dirty="0" err="1"/>
              <a:t>Comandos</a:t>
            </a:r>
            <a:r>
              <a:rPr sz="1600" dirty="0"/>
              <a:t> que </a:t>
            </a:r>
            <a:r>
              <a:rPr sz="1600" dirty="0" err="1"/>
              <a:t>interactúan</a:t>
            </a:r>
            <a:r>
              <a:rPr sz="1600" dirty="0"/>
              <a:t> </a:t>
            </a:r>
            <a:r>
              <a:rPr sz="1600" dirty="0" err="1"/>
              <a:t>directamente</a:t>
            </a:r>
            <a:r>
              <a:rPr sz="1600" dirty="0"/>
              <a:t> con los </a:t>
            </a:r>
            <a:r>
              <a:rPr sz="1600" dirty="0" err="1"/>
              <a:t>elementos</a:t>
            </a:r>
            <a:r>
              <a:rPr sz="1600" dirty="0"/>
              <a:t> de la </a:t>
            </a:r>
            <a:r>
              <a:rPr sz="1600" dirty="0" err="1"/>
              <a:t>página</a:t>
            </a:r>
            <a:r>
              <a:rPr sz="1600" dirty="0"/>
              <a:t>. </a:t>
            </a:r>
            <a:r>
              <a:rPr sz="1600" dirty="0" err="1"/>
              <a:t>Ejemplo</a:t>
            </a:r>
            <a:r>
              <a:rPr sz="1600" dirty="0"/>
              <a:t>: </a:t>
            </a:r>
            <a:r>
              <a:rPr sz="1600" dirty="0" err="1"/>
              <a:t>el</a:t>
            </a:r>
            <a:r>
              <a:rPr sz="1600" dirty="0"/>
              <a:t> </a:t>
            </a:r>
            <a:r>
              <a:rPr sz="1600" dirty="0" err="1"/>
              <a:t>comando</a:t>
            </a:r>
            <a:r>
              <a:rPr sz="1600" dirty="0"/>
              <a:t> “click” </a:t>
            </a:r>
            <a:r>
              <a:rPr sz="1600" dirty="0" err="1"/>
              <a:t>permite</a:t>
            </a:r>
            <a:r>
              <a:rPr sz="1600" dirty="0"/>
              <a:t> </a:t>
            </a:r>
            <a:r>
              <a:rPr sz="1600" dirty="0" err="1"/>
              <a:t>presionar</a:t>
            </a:r>
            <a:r>
              <a:rPr sz="1600" dirty="0"/>
              <a:t> </a:t>
            </a:r>
            <a:r>
              <a:rPr sz="1600" dirty="0" err="1"/>
              <a:t>elementos</a:t>
            </a:r>
            <a:r>
              <a:rPr sz="1600" dirty="0"/>
              <a:t>, o </a:t>
            </a:r>
            <a:r>
              <a:rPr sz="1600" dirty="0" err="1"/>
              <a:t>el</a:t>
            </a:r>
            <a:r>
              <a:rPr sz="1600" dirty="0"/>
              <a:t> </a:t>
            </a:r>
            <a:r>
              <a:rPr sz="1600" dirty="0" err="1"/>
              <a:t>comando</a:t>
            </a:r>
            <a:r>
              <a:rPr sz="1600" dirty="0"/>
              <a:t> type que </a:t>
            </a:r>
            <a:r>
              <a:rPr sz="1600" dirty="0" err="1"/>
              <a:t>permite</a:t>
            </a:r>
            <a:r>
              <a:rPr sz="1600" dirty="0"/>
              <a:t> </a:t>
            </a:r>
            <a:r>
              <a:rPr sz="1600" dirty="0" err="1"/>
              <a:t>introducir</a:t>
            </a:r>
            <a:r>
              <a:rPr sz="1600" dirty="0"/>
              <a:t> </a:t>
            </a:r>
            <a:r>
              <a:rPr sz="1600" dirty="0" err="1"/>
              <a:t>valores</a:t>
            </a:r>
            <a:r>
              <a:rPr sz="1600" dirty="0"/>
              <a:t> </a:t>
            </a:r>
            <a:r>
              <a:rPr sz="1600" dirty="0" err="1"/>
              <a:t>en</a:t>
            </a:r>
            <a:r>
              <a:rPr sz="1600" dirty="0"/>
              <a:t> un </a:t>
            </a:r>
            <a:r>
              <a:rPr sz="1600" dirty="0" err="1"/>
              <a:t>cuadro</a:t>
            </a:r>
            <a:r>
              <a:rPr sz="1600" dirty="0"/>
              <a:t> de </a:t>
            </a:r>
            <a:r>
              <a:rPr sz="1600" dirty="0" err="1"/>
              <a:t>texto</a:t>
            </a:r>
            <a:r>
              <a:rPr sz="1600" dirty="0"/>
              <a:t>.</a:t>
            </a:r>
          </a:p>
          <a:p>
            <a:pPr defTabSz="667512">
              <a:spcBef>
                <a:spcPts val="1400"/>
              </a:spcBef>
              <a:buSzTx/>
              <a:defRPr sz="1168"/>
            </a:pPr>
            <a:r>
              <a:rPr sz="1700" dirty="0"/>
              <a:t>Accessors: </a:t>
            </a:r>
            <a:r>
              <a:rPr sz="1700" dirty="0" err="1"/>
              <a:t>Comandos</a:t>
            </a:r>
            <a:r>
              <a:rPr sz="1700" dirty="0"/>
              <a:t> que </a:t>
            </a:r>
            <a:r>
              <a:rPr sz="1700" dirty="0" err="1"/>
              <a:t>permiten</a:t>
            </a:r>
            <a:r>
              <a:rPr sz="1700" dirty="0"/>
              <a:t> acceder a </a:t>
            </a:r>
            <a:r>
              <a:rPr sz="1700" dirty="0" err="1"/>
              <a:t>elementos</a:t>
            </a:r>
            <a:r>
              <a:rPr sz="1700" dirty="0"/>
              <a:t> de una </a:t>
            </a:r>
            <a:r>
              <a:rPr sz="1700" dirty="0" err="1"/>
              <a:t>página</a:t>
            </a:r>
            <a:r>
              <a:rPr sz="1700" dirty="0"/>
              <a:t>.</a:t>
            </a:r>
          </a:p>
          <a:p>
            <a:pPr defTabSz="667512">
              <a:spcBef>
                <a:spcPts val="1400"/>
              </a:spcBef>
              <a:buSzTx/>
              <a:defRPr sz="1168"/>
            </a:pPr>
            <a:r>
              <a:rPr sz="1700" dirty="0"/>
              <a:t>Assertions: </a:t>
            </a:r>
            <a:r>
              <a:rPr sz="1700" dirty="0" err="1"/>
              <a:t>Comandos</a:t>
            </a:r>
            <a:r>
              <a:rPr sz="1700" dirty="0"/>
              <a:t> que </a:t>
            </a:r>
            <a:r>
              <a:rPr sz="1700" dirty="0" err="1"/>
              <a:t>verifican</a:t>
            </a:r>
            <a:r>
              <a:rPr sz="1700" dirty="0"/>
              <a:t> </a:t>
            </a:r>
            <a:r>
              <a:rPr sz="1700" dirty="0" err="1"/>
              <a:t>sí</a:t>
            </a:r>
            <a:r>
              <a:rPr sz="1700" dirty="0"/>
              <a:t> se </a:t>
            </a:r>
            <a:r>
              <a:rPr sz="1700" dirty="0" err="1"/>
              <a:t>cumple</a:t>
            </a:r>
            <a:r>
              <a:rPr sz="1700" dirty="0"/>
              <a:t> una </a:t>
            </a:r>
            <a:r>
              <a:rPr sz="1700" dirty="0" err="1"/>
              <a:t>determinada</a:t>
            </a:r>
            <a:r>
              <a:rPr sz="1700" dirty="0"/>
              <a:t> </a:t>
            </a:r>
            <a:r>
              <a:rPr sz="1700" dirty="0" err="1"/>
              <a:t>condición</a:t>
            </a:r>
            <a:r>
              <a:rPr sz="1700" dirty="0"/>
              <a:t>.</a:t>
            </a:r>
          </a:p>
          <a:p>
            <a:pPr marL="0" indent="0" algn="ctr" defTabSz="333756">
              <a:spcBef>
                <a:spcPts val="0"/>
              </a:spcBef>
              <a:buClrTx/>
              <a:buSzTx/>
              <a:buNone/>
              <a:defRPr sz="919">
                <a:latin typeface="+mn-lt"/>
                <a:ea typeface="+mn-ea"/>
                <a:cs typeface="+mn-cs"/>
                <a:sym typeface="Helvetica"/>
              </a:defRPr>
            </a:pPr>
            <a:endParaRPr lang="es-ES" dirty="0"/>
          </a:p>
          <a:p>
            <a:pPr marL="0" indent="0" defTabSz="667512">
              <a:spcBef>
                <a:spcPts val="1400"/>
              </a:spcBef>
              <a:buSzTx/>
              <a:buNone/>
              <a:defRPr sz="1168"/>
            </a:pPr>
            <a:r>
              <a:rPr sz="1600" b="1" dirty="0"/>
              <a:t>3 </a:t>
            </a:r>
            <a:r>
              <a:rPr sz="1600" b="1" dirty="0" err="1"/>
              <a:t>Tipos</a:t>
            </a:r>
            <a:r>
              <a:rPr sz="1600" b="1" dirty="0"/>
              <a:t> de Assertions</a:t>
            </a:r>
            <a:endParaRPr lang="es-ES" sz="1600" b="1" dirty="0"/>
          </a:p>
          <a:p>
            <a:pPr defTabSz="667512">
              <a:spcBef>
                <a:spcPts val="1400"/>
              </a:spcBef>
              <a:buSzTx/>
              <a:defRPr sz="1168"/>
            </a:pPr>
            <a:r>
              <a:rPr sz="1600" dirty="0"/>
              <a:t>Assert. </a:t>
            </a:r>
            <a:r>
              <a:rPr sz="1600" dirty="0" err="1"/>
              <a:t>Cuando</a:t>
            </a:r>
            <a:r>
              <a:rPr sz="1600" dirty="0"/>
              <a:t> un </a:t>
            </a:r>
            <a:r>
              <a:rPr sz="1600" dirty="0" err="1"/>
              <a:t>comando</a:t>
            </a:r>
            <a:r>
              <a:rPr sz="1600" dirty="0"/>
              <a:t> «Assert» </a:t>
            </a:r>
            <a:r>
              <a:rPr sz="1600" dirty="0" err="1"/>
              <a:t>falla</a:t>
            </a:r>
            <a:r>
              <a:rPr sz="1600" dirty="0"/>
              <a:t>, la </a:t>
            </a:r>
            <a:r>
              <a:rPr sz="1600" dirty="0" err="1"/>
              <a:t>prueba</a:t>
            </a:r>
            <a:r>
              <a:rPr sz="1600" dirty="0"/>
              <a:t> se </a:t>
            </a:r>
            <a:r>
              <a:rPr sz="1600" dirty="0" err="1"/>
              <a:t>detiene</a:t>
            </a:r>
            <a:r>
              <a:rPr sz="1600" dirty="0"/>
              <a:t> </a:t>
            </a:r>
            <a:r>
              <a:rPr sz="1600" dirty="0" err="1"/>
              <a:t>inmediatamente</a:t>
            </a:r>
            <a:endParaRPr lang="es-ES" sz="1600" dirty="0"/>
          </a:p>
          <a:p>
            <a:pPr defTabSz="667512">
              <a:spcBef>
                <a:spcPts val="1400"/>
              </a:spcBef>
              <a:buSzTx/>
              <a:defRPr sz="1168"/>
            </a:pPr>
            <a:r>
              <a:rPr sz="1500" dirty="0"/>
              <a:t>Verify. </a:t>
            </a:r>
            <a:r>
              <a:rPr sz="1500" dirty="0" err="1"/>
              <a:t>Cuando</a:t>
            </a:r>
            <a:r>
              <a:rPr sz="1500" dirty="0"/>
              <a:t> </a:t>
            </a:r>
            <a:r>
              <a:rPr sz="1500" dirty="0" err="1"/>
              <a:t>falla</a:t>
            </a:r>
            <a:r>
              <a:rPr sz="1500" dirty="0"/>
              <a:t> un </a:t>
            </a:r>
            <a:r>
              <a:rPr sz="1500" dirty="0" err="1"/>
              <a:t>comando</a:t>
            </a:r>
            <a:r>
              <a:rPr sz="1500" dirty="0"/>
              <a:t> «Verify», Selenium IDE </a:t>
            </a:r>
            <a:r>
              <a:rPr sz="1500" dirty="0" err="1"/>
              <a:t>registra</a:t>
            </a:r>
            <a:r>
              <a:rPr sz="1500" dirty="0"/>
              <a:t> </a:t>
            </a:r>
            <a:r>
              <a:rPr sz="1500" dirty="0" err="1"/>
              <a:t>este</a:t>
            </a:r>
            <a:r>
              <a:rPr sz="1500" dirty="0"/>
              <a:t> error y </a:t>
            </a:r>
            <a:r>
              <a:rPr sz="1500" dirty="0" err="1"/>
              <a:t>continúa</a:t>
            </a:r>
            <a:r>
              <a:rPr sz="1500" dirty="0"/>
              <a:t> con la </a:t>
            </a:r>
            <a:r>
              <a:rPr sz="1500" dirty="0" err="1"/>
              <a:t>ejecución</a:t>
            </a:r>
            <a:r>
              <a:rPr sz="1500" dirty="0"/>
              <a:t> de la </a:t>
            </a:r>
            <a:r>
              <a:rPr sz="1500" dirty="0" err="1"/>
              <a:t>prueba</a:t>
            </a:r>
            <a:r>
              <a:rPr sz="1500" dirty="0"/>
              <a:t>.</a:t>
            </a:r>
            <a:endParaRPr lang="es-ES" sz="1500" dirty="0"/>
          </a:p>
          <a:p>
            <a:pPr defTabSz="667512">
              <a:spcBef>
                <a:spcPts val="1400"/>
              </a:spcBef>
              <a:buSzTx/>
              <a:defRPr sz="1168"/>
            </a:pPr>
            <a:r>
              <a:rPr sz="1500" dirty="0" err="1"/>
              <a:t>WaitFor</a:t>
            </a:r>
            <a:r>
              <a:rPr sz="1500" dirty="0"/>
              <a:t>. Antes de </a:t>
            </a:r>
            <a:r>
              <a:rPr sz="1500" dirty="0" err="1"/>
              <a:t>continuar</a:t>
            </a:r>
            <a:r>
              <a:rPr sz="1500" dirty="0"/>
              <a:t> con </a:t>
            </a:r>
            <a:r>
              <a:rPr sz="1500" dirty="0" err="1"/>
              <a:t>el</a:t>
            </a:r>
            <a:r>
              <a:rPr sz="1500" dirty="0"/>
              <a:t> </a:t>
            </a:r>
            <a:r>
              <a:rPr sz="1500" dirty="0" err="1"/>
              <a:t>siguiente</a:t>
            </a:r>
            <a:r>
              <a:rPr sz="1500" dirty="0"/>
              <a:t> </a:t>
            </a:r>
            <a:r>
              <a:rPr sz="1500" dirty="0" err="1"/>
              <a:t>comando</a:t>
            </a:r>
            <a:r>
              <a:rPr sz="1500" dirty="0"/>
              <a:t>, los </a:t>
            </a:r>
            <a:r>
              <a:rPr sz="1500" dirty="0" err="1"/>
              <a:t>comandos</a:t>
            </a:r>
            <a:r>
              <a:rPr sz="1500" dirty="0"/>
              <a:t> «Wait» </a:t>
            </a:r>
            <a:r>
              <a:rPr sz="1500" dirty="0" err="1"/>
              <a:t>esperarán</a:t>
            </a:r>
            <a:r>
              <a:rPr sz="1500" dirty="0"/>
              <a:t> que una </a:t>
            </a:r>
            <a:r>
              <a:rPr sz="1500" dirty="0" err="1"/>
              <a:t>cierta</a:t>
            </a:r>
            <a:r>
              <a:rPr sz="1500" dirty="0"/>
              <a:t> </a:t>
            </a:r>
            <a:r>
              <a:rPr sz="1500" dirty="0" err="1"/>
              <a:t>condición</a:t>
            </a:r>
            <a:r>
              <a:rPr sz="1500" dirty="0"/>
              <a:t> se </a:t>
            </a:r>
            <a:r>
              <a:rPr sz="1500" dirty="0" err="1"/>
              <a:t>haga</a:t>
            </a:r>
            <a:r>
              <a:rPr sz="1500" dirty="0"/>
              <a:t> </a:t>
            </a:r>
            <a:r>
              <a:rPr sz="1500" dirty="0" err="1"/>
              <a:t>realidad</a:t>
            </a:r>
            <a:r>
              <a:rPr sz="1500" dirty="0"/>
              <a:t>.</a:t>
            </a:r>
          </a:p>
          <a:p>
            <a:pPr marL="667512" lvl="1" indent="-231775" defTabSz="333756">
              <a:spcBef>
                <a:spcPts val="0"/>
              </a:spcBef>
              <a:buClrTx/>
              <a:buFont typeface="Helvetica"/>
              <a:buChar char="•"/>
              <a:defRPr sz="919">
                <a:latin typeface="+mn-lt"/>
                <a:ea typeface="+mn-ea"/>
                <a:cs typeface="+mn-cs"/>
                <a:sym typeface="Helvetica"/>
              </a:defRPr>
            </a:pPr>
            <a:r>
              <a:rPr sz="1500" dirty="0"/>
              <a:t>Si la </a:t>
            </a:r>
            <a:r>
              <a:rPr sz="1500" dirty="0" err="1"/>
              <a:t>condición</a:t>
            </a:r>
            <a:r>
              <a:rPr sz="1500" dirty="0"/>
              <a:t> se </a:t>
            </a:r>
            <a:r>
              <a:rPr sz="1500" dirty="0" err="1"/>
              <a:t>hace</a:t>
            </a:r>
            <a:r>
              <a:rPr sz="1500" dirty="0"/>
              <a:t> </a:t>
            </a:r>
            <a:r>
              <a:rPr sz="1500" dirty="0" err="1"/>
              <a:t>realidad</a:t>
            </a:r>
            <a:r>
              <a:rPr sz="1500" dirty="0"/>
              <a:t> dentro del </a:t>
            </a:r>
            <a:r>
              <a:rPr sz="1500" dirty="0" err="1"/>
              <a:t>período</a:t>
            </a:r>
            <a:r>
              <a:rPr sz="1500" dirty="0"/>
              <a:t> de </a:t>
            </a:r>
            <a:r>
              <a:rPr sz="1500" dirty="0" err="1"/>
              <a:t>espera</a:t>
            </a:r>
            <a:r>
              <a:rPr sz="1500" dirty="0"/>
              <a:t>, </a:t>
            </a:r>
            <a:r>
              <a:rPr sz="1500" dirty="0" err="1"/>
              <a:t>el</a:t>
            </a:r>
            <a:r>
              <a:rPr sz="1500" dirty="0"/>
              <a:t> paso </a:t>
            </a:r>
            <a:r>
              <a:rPr sz="1500" dirty="0" err="1"/>
              <a:t>pasa</a:t>
            </a:r>
            <a:r>
              <a:rPr sz="1500" dirty="0"/>
              <a:t>.</a:t>
            </a:r>
          </a:p>
          <a:p>
            <a:pPr marL="667512" lvl="1" indent="-231775" defTabSz="333756">
              <a:spcBef>
                <a:spcPts val="0"/>
              </a:spcBef>
              <a:buClrTx/>
              <a:buFont typeface="Helvetica"/>
              <a:buChar char="•"/>
              <a:defRPr sz="919">
                <a:latin typeface="+mn-lt"/>
                <a:ea typeface="+mn-ea"/>
                <a:cs typeface="+mn-cs"/>
                <a:sym typeface="Helvetica"/>
              </a:defRPr>
            </a:pPr>
            <a:r>
              <a:rPr sz="1500" dirty="0"/>
              <a:t>Si la </a:t>
            </a:r>
            <a:r>
              <a:rPr sz="1500" dirty="0" err="1"/>
              <a:t>condición</a:t>
            </a:r>
            <a:r>
              <a:rPr sz="1500" dirty="0"/>
              <a:t> no se </a:t>
            </a:r>
            <a:r>
              <a:rPr sz="1500" dirty="0" err="1"/>
              <a:t>hace</a:t>
            </a:r>
            <a:r>
              <a:rPr sz="1500" dirty="0"/>
              <a:t> </a:t>
            </a:r>
            <a:r>
              <a:rPr sz="1500" dirty="0" err="1"/>
              <a:t>realidad</a:t>
            </a:r>
            <a:r>
              <a:rPr sz="1500" dirty="0"/>
              <a:t>, </a:t>
            </a:r>
            <a:r>
              <a:rPr sz="1500" dirty="0" err="1"/>
              <a:t>el</a:t>
            </a:r>
            <a:r>
              <a:rPr sz="1500" dirty="0"/>
              <a:t> paso </a:t>
            </a:r>
            <a:r>
              <a:rPr sz="1500" dirty="0" err="1"/>
              <a:t>falla</a:t>
            </a:r>
            <a:r>
              <a:rPr sz="1500" dirty="0"/>
              <a:t>. El error se </a:t>
            </a:r>
            <a:r>
              <a:rPr sz="1500" dirty="0" err="1"/>
              <a:t>registra</a:t>
            </a:r>
            <a:r>
              <a:rPr sz="1500" dirty="0"/>
              <a:t> y </a:t>
            </a:r>
            <a:r>
              <a:rPr sz="1500" dirty="0" err="1"/>
              <a:t>el</a:t>
            </a:r>
            <a:r>
              <a:rPr sz="1500" dirty="0"/>
              <a:t> </a:t>
            </a:r>
            <a:r>
              <a:rPr sz="1500" dirty="0" err="1"/>
              <a:t>proceso</a:t>
            </a:r>
            <a:r>
              <a:rPr sz="1500" dirty="0"/>
              <a:t> de </a:t>
            </a:r>
            <a:r>
              <a:rPr sz="1500" dirty="0" err="1"/>
              <a:t>ejecución</a:t>
            </a:r>
            <a:r>
              <a:rPr sz="1500" dirty="0"/>
              <a:t> de </a:t>
            </a:r>
            <a:r>
              <a:rPr sz="1500" dirty="0" err="1"/>
              <a:t>prueba</a:t>
            </a:r>
            <a:r>
              <a:rPr sz="1500" dirty="0"/>
              <a:t> se </a:t>
            </a:r>
            <a:r>
              <a:rPr sz="1500" dirty="0" err="1"/>
              <a:t>realiza</a:t>
            </a:r>
            <a:r>
              <a:rPr sz="1500" dirty="0"/>
              <a:t> al </a:t>
            </a:r>
            <a:r>
              <a:rPr sz="1500" dirty="0" err="1"/>
              <a:t>siguiente</a:t>
            </a:r>
            <a:r>
              <a:rPr sz="1500" dirty="0"/>
              <a:t> </a:t>
            </a:r>
            <a:r>
              <a:rPr sz="1500" dirty="0" err="1"/>
              <a:t>comando</a:t>
            </a:r>
            <a:r>
              <a:rPr sz="1500" dirty="0"/>
              <a:t>.</a:t>
            </a:r>
          </a:p>
          <a:p>
            <a:pPr marL="667512" lvl="1" indent="-231775" defTabSz="333756">
              <a:spcBef>
                <a:spcPts val="0"/>
              </a:spcBef>
              <a:buClrTx/>
              <a:buFont typeface="Helvetica"/>
              <a:buChar char="•"/>
              <a:defRPr sz="919">
                <a:latin typeface="+mn-lt"/>
                <a:ea typeface="+mn-ea"/>
                <a:cs typeface="+mn-cs"/>
                <a:sym typeface="Helvetica"/>
              </a:defRPr>
            </a:pPr>
            <a:r>
              <a:rPr sz="1500" dirty="0"/>
              <a:t>De forma </a:t>
            </a:r>
            <a:r>
              <a:rPr sz="1500" dirty="0" err="1"/>
              <a:t>predeterminada</a:t>
            </a:r>
            <a:r>
              <a:rPr sz="1500" dirty="0"/>
              <a:t>, </a:t>
            </a:r>
            <a:r>
              <a:rPr sz="1500" dirty="0" err="1"/>
              <a:t>el</a:t>
            </a:r>
            <a:r>
              <a:rPr sz="1500" dirty="0"/>
              <a:t> valor de </a:t>
            </a:r>
            <a:r>
              <a:rPr sz="1500" dirty="0" err="1"/>
              <a:t>tiempo</a:t>
            </a:r>
            <a:r>
              <a:rPr sz="1500" dirty="0"/>
              <a:t> de </a:t>
            </a:r>
            <a:r>
              <a:rPr sz="1500" dirty="0" err="1"/>
              <a:t>espera</a:t>
            </a:r>
            <a:r>
              <a:rPr sz="1500" dirty="0"/>
              <a:t> se </a:t>
            </a:r>
            <a:r>
              <a:rPr sz="1500" dirty="0" err="1"/>
              <a:t>establece</a:t>
            </a:r>
            <a:r>
              <a:rPr sz="1500" dirty="0"/>
              <a:t> </a:t>
            </a:r>
            <a:r>
              <a:rPr sz="1500" dirty="0" err="1"/>
              <a:t>en</a:t>
            </a:r>
            <a:r>
              <a:rPr sz="1500" dirty="0"/>
              <a:t> 30 </a:t>
            </a:r>
            <a:r>
              <a:rPr sz="1500" dirty="0" err="1"/>
              <a:t>segundos</a:t>
            </a:r>
            <a:r>
              <a:rPr sz="1500" dirty="0"/>
              <a:t>. </a:t>
            </a:r>
            <a:r>
              <a:rPr sz="1500" dirty="0" err="1"/>
              <a:t>Puede</a:t>
            </a:r>
            <a:r>
              <a:rPr sz="1500" dirty="0"/>
              <a:t> </a:t>
            </a:r>
            <a:r>
              <a:rPr sz="1500" dirty="0" err="1"/>
              <a:t>cambiar</a:t>
            </a:r>
            <a:r>
              <a:rPr sz="1500" dirty="0"/>
              <a:t> </a:t>
            </a:r>
            <a:r>
              <a:rPr sz="1500" dirty="0" err="1"/>
              <a:t>esto</a:t>
            </a:r>
            <a:r>
              <a:rPr sz="1500" dirty="0"/>
              <a:t> </a:t>
            </a:r>
            <a:r>
              <a:rPr sz="1500" dirty="0" err="1"/>
              <a:t>en</a:t>
            </a:r>
            <a:r>
              <a:rPr sz="1500" dirty="0"/>
              <a:t> </a:t>
            </a:r>
            <a:r>
              <a:rPr sz="1500" dirty="0" err="1"/>
              <a:t>el</a:t>
            </a:r>
            <a:r>
              <a:rPr sz="1500" dirty="0"/>
              <a:t> </a:t>
            </a:r>
            <a:r>
              <a:rPr sz="1500" dirty="0" err="1"/>
              <a:t>cuadro</a:t>
            </a:r>
            <a:r>
              <a:rPr sz="1500" dirty="0"/>
              <a:t> de </a:t>
            </a:r>
            <a:r>
              <a:rPr sz="1500" dirty="0" err="1"/>
              <a:t>diálogo</a:t>
            </a:r>
            <a:r>
              <a:rPr sz="1500" dirty="0"/>
              <a:t> </a:t>
            </a:r>
            <a:r>
              <a:rPr sz="1500" dirty="0" err="1"/>
              <a:t>Opciones</a:t>
            </a:r>
            <a:r>
              <a:rPr sz="1500" dirty="0"/>
              <a:t> de Selenium IDE </a:t>
            </a:r>
            <a:r>
              <a:rPr sz="1500" dirty="0" err="1"/>
              <a:t>en</a:t>
            </a:r>
            <a:r>
              <a:rPr sz="1500" dirty="0"/>
              <a:t> la </a:t>
            </a:r>
            <a:r>
              <a:rPr sz="1500" dirty="0" err="1"/>
              <a:t>ficha</a:t>
            </a:r>
            <a:r>
              <a:rPr sz="1500" dirty="0"/>
              <a:t> General.</a:t>
            </a:r>
          </a:p>
          <a:p>
            <a:pPr marL="667512" indent="-667512" defTabSz="333756">
              <a:spcBef>
                <a:spcPts val="0"/>
              </a:spcBef>
              <a:buSzTx/>
              <a:buNone/>
              <a:tabLst>
                <a:tab pos="431800" algn="l"/>
                <a:tab pos="660400" algn="l"/>
              </a:tabLst>
              <a:defRPr sz="919">
                <a:latin typeface="+mn-lt"/>
                <a:ea typeface="+mn-ea"/>
                <a:cs typeface="+mn-cs"/>
                <a:sym typeface="Helvetica"/>
              </a:defRPr>
            </a:pPr>
            <a:endParaRPr sz="1500" dirty="0"/>
          </a:p>
        </p:txBody>
      </p:sp>
      <p:sp>
        <p:nvSpPr>
          <p:cNvPr id="291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Verificación de casos de prueba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rPr dirty="0" err="1"/>
              <a:t>Utilizando</a:t>
            </a:r>
            <a:r>
              <a:rPr dirty="0"/>
              <a:t> Selenium IDE</a:t>
            </a:r>
          </a:p>
        </p:txBody>
      </p:sp>
      <p:sp>
        <p:nvSpPr>
          <p:cNvPr id="294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365760">
              <a:spcBef>
                <a:spcPts val="700"/>
              </a:spcBef>
              <a:buSzTx/>
              <a:buNone/>
              <a:defRPr sz="640"/>
            </a:pP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Comandos más utilizados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defTabSz="365760">
              <a:spcBef>
                <a:spcPts val="700"/>
              </a:spcBef>
              <a:buSzTx/>
              <a:buNone/>
              <a:defRPr sz="640"/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defTabSz="365760">
              <a:spcBef>
                <a:spcPts val="700"/>
              </a:spcBef>
              <a:buSzTx/>
              <a:buNone/>
              <a:defRPr sz="640"/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defTabSz="365760">
              <a:spcBef>
                <a:spcPts val="700"/>
              </a:spcBef>
              <a:buSzTx/>
              <a:buNone/>
              <a:defRPr sz="640"/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defTabSz="365760">
              <a:spcBef>
                <a:spcPts val="700"/>
              </a:spcBef>
              <a:buSzTx/>
              <a:buNone/>
              <a:defRPr sz="640"/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defTabSz="365760">
              <a:spcBef>
                <a:spcPts val="700"/>
              </a:spcBef>
              <a:buSzTx/>
              <a:buNone/>
              <a:defRPr sz="640"/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5760" indent="-365760" algn="ctr" defTabSz="182880">
              <a:spcBef>
                <a:spcPts val="0"/>
              </a:spcBef>
              <a:buSzTx/>
              <a:buNone/>
              <a:tabLst>
                <a:tab pos="228600" algn="l"/>
                <a:tab pos="355600" algn="l"/>
              </a:tabLst>
              <a:defRPr sz="504">
                <a:latin typeface="+mn-lt"/>
                <a:ea typeface="+mn-ea"/>
                <a:cs typeface="+mn-cs"/>
                <a:sym typeface="Helvetica"/>
              </a:defRPr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defTabSz="365760">
              <a:spcBef>
                <a:spcPts val="700"/>
              </a:spcBef>
              <a:buSzTx/>
              <a:buNone/>
              <a:defRPr sz="640"/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defTabSz="365760">
              <a:spcBef>
                <a:spcPts val="700"/>
              </a:spcBef>
              <a:buSzTx/>
              <a:buNone/>
              <a:defRPr sz="640"/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defTabSz="365760">
              <a:spcBef>
                <a:spcPts val="700"/>
              </a:spcBef>
              <a:buSzTx/>
              <a:buNone/>
              <a:defRPr sz="640"/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defTabSz="365760">
              <a:spcBef>
                <a:spcPts val="700"/>
              </a:spcBef>
              <a:buSzTx/>
              <a:buNone/>
              <a:defRPr sz="640"/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defTabSz="365760">
              <a:spcBef>
                <a:spcPts val="600"/>
              </a:spcBef>
              <a:buSzTx/>
              <a:buNone/>
              <a:defRPr sz="640"/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defTabSz="182880">
              <a:spcBef>
                <a:spcPts val="700"/>
              </a:spcBef>
              <a:buSzTx/>
              <a:buNone/>
              <a:defRPr sz="640"/>
            </a:pP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296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Verificación de casos de prueba</a:t>
            </a:r>
          </a:p>
        </p:txBody>
      </p:sp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A7E4F508-B174-496B-8074-2DDF99893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143" y="2056372"/>
            <a:ext cx="8529958" cy="40939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Utilizando Selenium IDE</a:t>
            </a:r>
          </a:p>
        </p:txBody>
      </p:sp>
      <p:sp>
        <p:nvSpPr>
          <p:cNvPr id="285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 err="1"/>
              <a:t>Selenium</a:t>
            </a:r>
            <a:r>
              <a:rPr lang="es-ES" dirty="0"/>
              <a:t> IDE permite exportar los test a diferentes lenguajes soportados por la plataforma.</a:t>
            </a:r>
            <a:endParaRPr dirty="0"/>
          </a:p>
        </p:txBody>
      </p:sp>
      <p:sp>
        <p:nvSpPr>
          <p:cNvPr id="286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/>
              <a:t>Exportar </a:t>
            </a:r>
            <a:r>
              <a:rPr dirty="0" err="1"/>
              <a:t>casos</a:t>
            </a:r>
            <a:r>
              <a:rPr dirty="0"/>
              <a:t> de </a:t>
            </a:r>
            <a:r>
              <a:rPr dirty="0" err="1"/>
              <a:t>prueba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5C90626-DCBB-4225-BCC5-C218FFBFD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315" y="2055304"/>
            <a:ext cx="2695237" cy="367626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CBA4CE8B-CDCC-4942-80DA-EAB4AF6480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8703" y="1974307"/>
            <a:ext cx="7455376" cy="372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13137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Rectangle 4"/>
          <p:cNvSpPr/>
          <p:nvPr/>
        </p:nvSpPr>
        <p:spPr>
          <a:xfrm>
            <a:off x="901147" y="1076190"/>
            <a:ext cx="10383375" cy="369334"/>
          </a:xfrm>
          <a:prstGeom prst="rect">
            <a:avLst/>
          </a:prstGeom>
          <a:solidFill>
            <a:srgbClr val="F2F2F2"/>
          </a:solidFill>
          <a:ln>
            <a:solidFill>
              <a:schemeClr val="accent2"/>
            </a:solidFill>
          </a:ln>
        </p:spPr>
        <p:txBody>
          <a:bodyPr lIns="36000" tIns="36000" rIns="36000" bIns="36000"/>
          <a:lstStyle/>
          <a:p>
            <a:pPr algn="ctr" defTabSz="914400">
              <a:spcBef>
                <a:spcPts val="2100"/>
              </a:spcBef>
              <a:tabLst>
                <a:tab pos="6400800" algn="r"/>
                <a:tab pos="8636000" algn="r"/>
              </a:tabLst>
              <a:defRPr sz="1000"/>
            </a:pPr>
            <a:endParaRPr/>
          </a:p>
        </p:txBody>
      </p:sp>
      <p:sp>
        <p:nvSpPr>
          <p:cNvPr id="223" name="Title 1"/>
          <p:cNvSpPr txBox="1">
            <a:spLocks noGrp="1"/>
          </p:cNvSpPr>
          <p:nvPr>
            <p:ph type="title"/>
          </p:nvPr>
        </p:nvSpPr>
        <p:spPr>
          <a:xfrm>
            <a:off x="1194092" y="58839"/>
            <a:ext cx="5729223" cy="369334"/>
          </a:xfrm>
          <a:prstGeom prst="rect">
            <a:avLst/>
          </a:prstGeom>
        </p:spPr>
        <p:txBody>
          <a:bodyPr/>
          <a:lstStyle/>
          <a:p>
            <a:r>
              <a:t>Índice</a:t>
            </a:r>
          </a:p>
        </p:txBody>
      </p:sp>
      <p:sp>
        <p:nvSpPr>
          <p:cNvPr id="224" name="Content Placeholder 1"/>
          <p:cNvSpPr txBox="1"/>
          <p:nvPr/>
        </p:nvSpPr>
        <p:spPr>
          <a:xfrm>
            <a:off x="953197" y="1011010"/>
            <a:ext cx="10583483" cy="5547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 b="1"/>
            </a:pPr>
            <a:r>
              <a:rPr dirty="0" err="1"/>
              <a:t>Introducción</a:t>
            </a:r>
            <a:r>
              <a:rPr dirty="0"/>
              <a:t> a Selenium. 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Utilizando</a:t>
            </a:r>
            <a:r>
              <a:rPr dirty="0"/>
              <a:t> Selenium IDE.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Configuración</a:t>
            </a:r>
            <a:r>
              <a:rPr dirty="0"/>
              <a:t> Selenium WebDriver.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/>
              <a:t>Scripts de </a:t>
            </a:r>
            <a:r>
              <a:rPr dirty="0" err="1"/>
              <a:t>pruebas</a:t>
            </a:r>
            <a:r>
              <a:rPr dirty="0"/>
              <a:t>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Opciones</a:t>
            </a:r>
            <a:r>
              <a:rPr dirty="0"/>
              <a:t> de </a:t>
            </a:r>
            <a:r>
              <a:rPr dirty="0" err="1"/>
              <a:t>rastreo</a:t>
            </a:r>
            <a:r>
              <a:rPr dirty="0"/>
              <a:t> y </a:t>
            </a:r>
            <a:r>
              <a:rPr dirty="0" err="1"/>
              <a:t>trazas</a:t>
            </a:r>
            <a:r>
              <a:rPr dirty="0"/>
              <a:t>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Expresiones</a:t>
            </a:r>
            <a:r>
              <a:rPr dirty="0"/>
              <a:t> </a:t>
            </a:r>
            <a:r>
              <a:rPr dirty="0" err="1"/>
              <a:t>regulares</a:t>
            </a:r>
            <a:r>
              <a:rPr dirty="0"/>
              <a:t>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</a:t>
            </a:r>
            <a:r>
              <a:rPr dirty="0" err="1"/>
              <a:t>basadas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datos</a:t>
            </a:r>
            <a:r>
              <a:rPr dirty="0"/>
              <a:t>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Trabajar</a:t>
            </a:r>
            <a:r>
              <a:rPr dirty="0"/>
              <a:t> con bases de </a:t>
            </a:r>
            <a:r>
              <a:rPr dirty="0" err="1"/>
              <a:t>datos</a:t>
            </a:r>
            <a:endParaRPr dirty="0"/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Multi Browser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/>
              <a:t>Selenium Grid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de </a:t>
            </a:r>
            <a:r>
              <a:rPr dirty="0" err="1"/>
              <a:t>aplicaciones</a:t>
            </a:r>
            <a:r>
              <a:rPr dirty="0"/>
              <a:t> </a:t>
            </a:r>
            <a:r>
              <a:rPr dirty="0" err="1"/>
              <a:t>móviles</a:t>
            </a:r>
            <a:endParaRPr sz="2000" dirty="0"/>
          </a:p>
          <a:p>
            <a:pPr marL="514350" lvl="1" indent="-514350" defTabSz="914400">
              <a:spcBef>
                <a:spcPts val="400"/>
              </a:spcBef>
              <a:buClr>
                <a:srgbClr val="000000"/>
              </a:buClr>
              <a:buSzPct val="85000"/>
              <a:buAutoNum type="romanUcPeriod"/>
              <a:defRPr sz="1200"/>
            </a:pPr>
            <a:endParaRPr sz="2000" dirty="0"/>
          </a:p>
          <a:p>
            <a:pPr defTabSz="914400">
              <a:lnSpc>
                <a:spcPct val="200000"/>
              </a:lnSpc>
              <a:defRPr sz="1200" b="1"/>
            </a:pPr>
            <a:endParaRPr sz="2000"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Rectangle 4"/>
          <p:cNvSpPr/>
          <p:nvPr/>
        </p:nvSpPr>
        <p:spPr>
          <a:xfrm>
            <a:off x="901147" y="1895267"/>
            <a:ext cx="10383375" cy="369333"/>
          </a:xfrm>
          <a:prstGeom prst="rect">
            <a:avLst/>
          </a:prstGeom>
          <a:solidFill>
            <a:srgbClr val="F2F2F2"/>
          </a:solidFill>
          <a:ln>
            <a:solidFill>
              <a:schemeClr val="accent2"/>
            </a:solidFill>
          </a:ln>
        </p:spPr>
        <p:txBody>
          <a:bodyPr lIns="36000" tIns="36000" rIns="36000" bIns="36000"/>
          <a:lstStyle/>
          <a:p>
            <a:pPr algn="ctr" defTabSz="914400">
              <a:spcBef>
                <a:spcPts val="2100"/>
              </a:spcBef>
              <a:tabLst>
                <a:tab pos="6400800" algn="r"/>
                <a:tab pos="8636000" algn="r"/>
              </a:tabLst>
              <a:defRPr sz="1000"/>
            </a:pPr>
            <a:endParaRPr/>
          </a:p>
        </p:txBody>
      </p:sp>
      <p:sp>
        <p:nvSpPr>
          <p:cNvPr id="307" name="Title 1"/>
          <p:cNvSpPr txBox="1">
            <a:spLocks noGrp="1"/>
          </p:cNvSpPr>
          <p:nvPr>
            <p:ph type="title"/>
          </p:nvPr>
        </p:nvSpPr>
        <p:spPr>
          <a:xfrm>
            <a:off x="1194092" y="58839"/>
            <a:ext cx="5729223" cy="369334"/>
          </a:xfrm>
          <a:prstGeom prst="rect">
            <a:avLst/>
          </a:prstGeom>
        </p:spPr>
        <p:txBody>
          <a:bodyPr/>
          <a:lstStyle/>
          <a:p>
            <a:r>
              <a:t>Índice</a:t>
            </a:r>
          </a:p>
        </p:txBody>
      </p:sp>
      <p:sp>
        <p:nvSpPr>
          <p:cNvPr id="308" name="Content Placeholder 1"/>
          <p:cNvSpPr txBox="1"/>
          <p:nvPr/>
        </p:nvSpPr>
        <p:spPr>
          <a:xfrm>
            <a:off x="953197" y="1011010"/>
            <a:ext cx="10583483" cy="5547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lang="es-ES" dirty="0"/>
              <a:t>Introducción</a:t>
            </a:r>
            <a:r>
              <a:rPr dirty="0"/>
              <a:t> Selenium.</a:t>
            </a:r>
            <a:endParaRPr lang="es-ES" dirty="0"/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FontTx/>
              <a:buChar char="❑"/>
              <a:defRPr sz="1600"/>
            </a:pPr>
            <a:r>
              <a:rPr lang="es-ES" dirty="0"/>
              <a:t>Utilizando </a:t>
            </a:r>
            <a:r>
              <a:rPr lang="es-ES" dirty="0" err="1"/>
              <a:t>Selenium</a:t>
            </a:r>
            <a:r>
              <a:rPr lang="es-ES" dirty="0"/>
              <a:t> IDE.</a:t>
            </a:r>
            <a:endParaRPr dirty="0"/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b="1" dirty="0" err="1"/>
              <a:t>Configuración</a:t>
            </a:r>
            <a:r>
              <a:rPr b="1" dirty="0"/>
              <a:t> Selenium WebDriver.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/>
              <a:t>Scripts de </a:t>
            </a:r>
            <a:r>
              <a:rPr dirty="0" err="1"/>
              <a:t>pruebas</a:t>
            </a:r>
            <a:r>
              <a:rPr lang="es-ES" dirty="0"/>
              <a:t>.</a:t>
            </a:r>
            <a:r>
              <a:rPr dirty="0"/>
              <a:t> </a:t>
            </a:r>
            <a:endParaRPr lang="es-ES" dirty="0"/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lang="es-ES" dirty="0"/>
              <a:t>Opciones de rastreo y trazas.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lang="es-ES" dirty="0"/>
              <a:t>Expresiones regulares.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</a:t>
            </a:r>
            <a:r>
              <a:rPr dirty="0" err="1"/>
              <a:t>basadas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datos</a:t>
            </a:r>
            <a:r>
              <a:rPr dirty="0"/>
              <a:t>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Trabajar</a:t>
            </a:r>
            <a:r>
              <a:rPr dirty="0"/>
              <a:t> con bases de </a:t>
            </a:r>
            <a:r>
              <a:rPr dirty="0" err="1"/>
              <a:t>datos</a:t>
            </a:r>
            <a:endParaRPr dirty="0"/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Multi Browser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/>
              <a:t>Selenium Grid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de </a:t>
            </a:r>
            <a:r>
              <a:rPr dirty="0" err="1"/>
              <a:t>aplicaciones</a:t>
            </a:r>
            <a:r>
              <a:rPr dirty="0"/>
              <a:t> </a:t>
            </a:r>
            <a:r>
              <a:rPr dirty="0" err="1"/>
              <a:t>móviles</a:t>
            </a:r>
            <a:endParaRPr sz="2000" dirty="0"/>
          </a:p>
          <a:p>
            <a:pPr marL="514350" lvl="1" indent="-514350" defTabSz="914400">
              <a:spcBef>
                <a:spcPts val="400"/>
              </a:spcBef>
              <a:buClr>
                <a:srgbClr val="000000"/>
              </a:buClr>
              <a:buSzPct val="85000"/>
              <a:buAutoNum type="romanUcPeriod"/>
              <a:defRPr sz="1200"/>
            </a:pPr>
            <a:endParaRPr sz="2000" dirty="0"/>
          </a:p>
          <a:p>
            <a:pPr defTabSz="914400">
              <a:lnSpc>
                <a:spcPct val="200000"/>
              </a:lnSpc>
              <a:defRPr sz="1200" b="1"/>
            </a:pPr>
            <a:endParaRPr sz="2000" dirty="0"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Configuración Selenium WebDriver</a:t>
            </a:r>
          </a:p>
        </p:txBody>
      </p:sp>
      <p:sp>
        <p:nvSpPr>
          <p:cNvPr id="313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Crear un proyecto usando Maven.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/>
          </a:p>
          <a:p>
            <a:pPr marL="0" indent="0">
              <a:buSzTx/>
              <a:buNone/>
              <a:defRPr sz="1600"/>
            </a:pPr>
            <a:endParaRPr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r>
              <a:t>.</a:t>
            </a:r>
          </a:p>
        </p:txBody>
      </p:sp>
      <p:sp>
        <p:nvSpPr>
          <p:cNvPr id="314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Configuración con eclipse</a:t>
            </a:r>
          </a:p>
        </p:txBody>
      </p:sp>
      <p:pic>
        <p:nvPicPr>
          <p:cNvPr id="31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54" y="1537718"/>
            <a:ext cx="5485135" cy="5020876"/>
          </a:xfrm>
          <a:prstGeom prst="rect">
            <a:avLst/>
          </a:prstGeom>
          <a:ln w="12700">
            <a:miter lim="400000"/>
          </a:ln>
        </p:spPr>
      </p:pic>
      <p:pic>
        <p:nvPicPr>
          <p:cNvPr id="31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8081" y="1537718"/>
            <a:ext cx="5879577" cy="50208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6" grpId="1" animBg="1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Configuración Selenium WebDriver</a:t>
            </a:r>
          </a:p>
        </p:txBody>
      </p:sp>
      <p:sp>
        <p:nvSpPr>
          <p:cNvPr id="31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Crear un proyecto usando Maven.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/>
          </a:p>
          <a:p>
            <a:pPr marL="0" indent="0">
              <a:buSzTx/>
              <a:buNone/>
              <a:defRPr sz="1600"/>
            </a:pPr>
            <a:endParaRPr/>
          </a:p>
        </p:txBody>
      </p:sp>
      <p:sp>
        <p:nvSpPr>
          <p:cNvPr id="320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Configuración con eclipse</a:t>
            </a:r>
          </a:p>
        </p:txBody>
      </p:sp>
      <p:pic>
        <p:nvPicPr>
          <p:cNvPr id="32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045" y="1511247"/>
            <a:ext cx="5169435" cy="4650791"/>
          </a:xfrm>
          <a:prstGeom prst="rect">
            <a:avLst/>
          </a:prstGeom>
          <a:ln w="12700">
            <a:miter lim="400000"/>
          </a:ln>
        </p:spPr>
      </p:pic>
      <p:pic>
        <p:nvPicPr>
          <p:cNvPr id="32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780" y="1511247"/>
            <a:ext cx="5153348" cy="46507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2" grpId="1" animBg="1" advAuto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Configuración Selenium WebDriver</a:t>
            </a:r>
          </a:p>
        </p:txBody>
      </p:sp>
      <p:sp>
        <p:nvSpPr>
          <p:cNvPr id="325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Configurando el por de Maven.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/>
          </a:p>
          <a:p>
            <a:pPr marL="0" indent="0">
              <a:buSzTx/>
              <a:buNone/>
              <a:defRPr sz="1600"/>
            </a:pPr>
            <a:endParaRPr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/>
          </a:p>
        </p:txBody>
      </p:sp>
      <p:sp>
        <p:nvSpPr>
          <p:cNvPr id="327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Configuración con eclipse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9558666-06FC-4B63-A95C-E8B43478A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1506617"/>
            <a:ext cx="7243593" cy="252511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30BAA56-31D9-4E98-92D7-40FFF00574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3145" y="2912580"/>
            <a:ext cx="7336905" cy="344474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Configuración Selenium WebDriver</a:t>
            </a:r>
          </a:p>
        </p:txBody>
      </p:sp>
      <p:sp>
        <p:nvSpPr>
          <p:cNvPr id="325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Configurando el por de Maven.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/>
          </a:p>
          <a:p>
            <a:pPr marL="0" indent="0">
              <a:buSzTx/>
              <a:buNone/>
              <a:defRPr sz="1600"/>
            </a:pPr>
            <a:endParaRPr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/>
          </a:p>
        </p:txBody>
      </p:sp>
      <p:sp>
        <p:nvSpPr>
          <p:cNvPr id="327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Configuración con eclipse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7C11181-08D5-4EC8-976D-3E82C4386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807" y="1623904"/>
            <a:ext cx="6576630" cy="492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524911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Rectangle 4"/>
          <p:cNvSpPr/>
          <p:nvPr/>
        </p:nvSpPr>
        <p:spPr>
          <a:xfrm>
            <a:off x="901147" y="2330162"/>
            <a:ext cx="10383375" cy="369333"/>
          </a:xfrm>
          <a:prstGeom prst="rect">
            <a:avLst/>
          </a:prstGeom>
          <a:solidFill>
            <a:srgbClr val="F2F2F2"/>
          </a:solidFill>
          <a:ln>
            <a:solidFill>
              <a:schemeClr val="accent2"/>
            </a:solidFill>
          </a:ln>
        </p:spPr>
        <p:txBody>
          <a:bodyPr lIns="36000" tIns="36000" rIns="36000" bIns="36000"/>
          <a:lstStyle/>
          <a:p>
            <a:pPr algn="ctr" defTabSz="914400">
              <a:spcBef>
                <a:spcPts val="2100"/>
              </a:spcBef>
              <a:tabLst>
                <a:tab pos="6400800" algn="r"/>
                <a:tab pos="8636000" algn="r"/>
              </a:tabLst>
              <a:defRPr sz="1000"/>
            </a:pPr>
            <a:endParaRPr/>
          </a:p>
        </p:txBody>
      </p:sp>
      <p:sp>
        <p:nvSpPr>
          <p:cNvPr id="307" name="Title 1"/>
          <p:cNvSpPr txBox="1">
            <a:spLocks noGrp="1"/>
          </p:cNvSpPr>
          <p:nvPr>
            <p:ph type="title"/>
          </p:nvPr>
        </p:nvSpPr>
        <p:spPr>
          <a:xfrm>
            <a:off x="1194092" y="58839"/>
            <a:ext cx="5729223" cy="369334"/>
          </a:xfrm>
          <a:prstGeom prst="rect">
            <a:avLst/>
          </a:prstGeom>
        </p:spPr>
        <p:txBody>
          <a:bodyPr/>
          <a:lstStyle/>
          <a:p>
            <a:r>
              <a:t>Índice</a:t>
            </a:r>
          </a:p>
        </p:txBody>
      </p:sp>
      <p:sp>
        <p:nvSpPr>
          <p:cNvPr id="308" name="Content Placeholder 1"/>
          <p:cNvSpPr txBox="1"/>
          <p:nvPr/>
        </p:nvSpPr>
        <p:spPr>
          <a:xfrm>
            <a:off x="953197" y="1011010"/>
            <a:ext cx="10583483" cy="5547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lang="es-ES" dirty="0"/>
              <a:t>Introducción</a:t>
            </a:r>
            <a:r>
              <a:rPr dirty="0"/>
              <a:t> Selenium.</a:t>
            </a:r>
            <a:endParaRPr lang="es-ES" dirty="0"/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FontTx/>
              <a:buChar char="❑"/>
              <a:defRPr sz="1600"/>
            </a:pPr>
            <a:r>
              <a:rPr lang="es-ES" dirty="0"/>
              <a:t>Utilizando </a:t>
            </a:r>
            <a:r>
              <a:rPr lang="es-ES" dirty="0" err="1"/>
              <a:t>Selenium</a:t>
            </a:r>
            <a:r>
              <a:rPr lang="es-ES" dirty="0"/>
              <a:t> IDE.</a:t>
            </a:r>
            <a:endParaRPr dirty="0"/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Configuración</a:t>
            </a:r>
            <a:r>
              <a:rPr dirty="0"/>
              <a:t> Selenium WebDriver.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b="1" dirty="0"/>
              <a:t>Scripts de </a:t>
            </a:r>
            <a:r>
              <a:rPr b="1" dirty="0" err="1"/>
              <a:t>pruebas</a:t>
            </a:r>
            <a:r>
              <a:rPr lang="es-ES" b="1" dirty="0"/>
              <a:t>.</a:t>
            </a:r>
            <a:r>
              <a:rPr b="1" dirty="0"/>
              <a:t> </a:t>
            </a:r>
            <a:endParaRPr lang="es-ES" b="1" dirty="0"/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lang="es-ES" dirty="0"/>
              <a:t>Opciones de rastreo y trazas.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lang="es-ES" dirty="0"/>
              <a:t>Expresiones regulares.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</a:t>
            </a:r>
            <a:r>
              <a:rPr dirty="0" err="1"/>
              <a:t>basadas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datos</a:t>
            </a:r>
            <a:r>
              <a:rPr dirty="0"/>
              <a:t>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Trabajar</a:t>
            </a:r>
            <a:r>
              <a:rPr dirty="0"/>
              <a:t> con bases de </a:t>
            </a:r>
            <a:r>
              <a:rPr dirty="0" err="1"/>
              <a:t>datos</a:t>
            </a:r>
            <a:endParaRPr dirty="0"/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Multi Browser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/>
              <a:t>Selenium Grid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de </a:t>
            </a:r>
            <a:r>
              <a:rPr dirty="0" err="1"/>
              <a:t>aplicaciones</a:t>
            </a:r>
            <a:r>
              <a:rPr dirty="0"/>
              <a:t> </a:t>
            </a:r>
            <a:r>
              <a:rPr dirty="0" err="1"/>
              <a:t>móviles</a:t>
            </a:r>
            <a:endParaRPr sz="2000" dirty="0"/>
          </a:p>
          <a:p>
            <a:pPr marL="514350" lvl="1" indent="-514350" defTabSz="914400">
              <a:spcBef>
                <a:spcPts val="400"/>
              </a:spcBef>
              <a:buClr>
                <a:srgbClr val="000000"/>
              </a:buClr>
              <a:buSzPct val="85000"/>
              <a:buAutoNum type="romanUcPeriod"/>
              <a:defRPr sz="1200"/>
            </a:pPr>
            <a:endParaRPr sz="2000" dirty="0"/>
          </a:p>
          <a:p>
            <a:pPr defTabSz="914400">
              <a:lnSpc>
                <a:spcPct val="200000"/>
              </a:lnSpc>
              <a:defRPr sz="1200" b="1"/>
            </a:pP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1921469884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Configuración Selenium WebDriver</a:t>
            </a:r>
          </a:p>
        </p:txBody>
      </p:sp>
      <p:sp>
        <p:nvSpPr>
          <p:cNvPr id="330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dirty="0" err="1"/>
              <a:t>Copiar</a:t>
            </a:r>
            <a:r>
              <a:rPr dirty="0"/>
              <a:t> </a:t>
            </a:r>
            <a:r>
              <a:rPr dirty="0" err="1"/>
              <a:t>el</a:t>
            </a:r>
            <a:r>
              <a:rPr dirty="0"/>
              <a:t> </a:t>
            </a:r>
            <a:r>
              <a:rPr dirty="0" err="1"/>
              <a:t>código</a:t>
            </a:r>
            <a:r>
              <a:rPr dirty="0"/>
              <a:t> </a:t>
            </a:r>
            <a:r>
              <a:rPr dirty="0" err="1"/>
              <a:t>siguiente</a:t>
            </a:r>
            <a:r>
              <a:rPr dirty="0"/>
              <a:t> para </a:t>
            </a:r>
            <a:r>
              <a:rPr dirty="0" err="1"/>
              <a:t>comprobar</a:t>
            </a:r>
            <a:r>
              <a:rPr dirty="0"/>
              <a:t> </a:t>
            </a:r>
            <a:r>
              <a:rPr dirty="0" err="1"/>
              <a:t>qué</a:t>
            </a:r>
            <a:r>
              <a:rPr dirty="0"/>
              <a:t> google </a:t>
            </a:r>
            <a:r>
              <a:rPr dirty="0" err="1"/>
              <a:t>está</a:t>
            </a:r>
            <a:r>
              <a:rPr dirty="0"/>
              <a:t> disponible.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</p:txBody>
      </p:sp>
      <p:sp>
        <p:nvSpPr>
          <p:cNvPr id="331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/>
              <a:t>Configuración de secuencias de comandos de test en Eclipse</a:t>
            </a:r>
          </a:p>
        </p:txBody>
      </p:sp>
      <p:pic>
        <p:nvPicPr>
          <p:cNvPr id="33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790" y="1580989"/>
            <a:ext cx="6515101" cy="4800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4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Ejecución de dos secuencias de prueba.</a:t>
            </a:r>
            <a:endParaRPr dirty="0"/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dirty="0"/>
          </a:p>
        </p:txBody>
      </p:sp>
      <p:sp>
        <p:nvSpPr>
          <p:cNvPr id="350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dirty="0" err="1"/>
              <a:t>Configuración</a:t>
            </a:r>
            <a:r>
              <a:rPr dirty="0"/>
              <a:t> de </a:t>
            </a:r>
            <a:r>
              <a:rPr dirty="0" err="1"/>
              <a:t>secuencias</a:t>
            </a:r>
            <a:r>
              <a:rPr dirty="0"/>
              <a:t> de </a:t>
            </a:r>
            <a:r>
              <a:rPr dirty="0" err="1"/>
              <a:t>comandos</a:t>
            </a:r>
            <a:r>
              <a:rPr dirty="0"/>
              <a:t> de test </a:t>
            </a:r>
            <a:r>
              <a:rPr dirty="0" err="1"/>
              <a:t>en</a:t>
            </a:r>
            <a:r>
              <a:rPr dirty="0"/>
              <a:t> Eclipse</a:t>
            </a:r>
          </a:p>
        </p:txBody>
      </p:sp>
      <p:pic>
        <p:nvPicPr>
          <p:cNvPr id="35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909" y="1507168"/>
            <a:ext cx="8477250" cy="51744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54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Cómo utilizar la misma instancia de navegador.</a:t>
            </a:r>
            <a:endParaRPr dirty="0"/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r>
              <a:rPr dirty="0"/>
              <a:t>.</a:t>
            </a:r>
          </a:p>
        </p:txBody>
      </p:sp>
      <p:sp>
        <p:nvSpPr>
          <p:cNvPr id="355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Configuración de secuencias de comandos de test en Eclipse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3F7EC87-0773-4871-945C-975015D90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12" y="1639981"/>
            <a:ext cx="5890770" cy="508298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5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Selenium tradicionalmente provee 8 estrategias de localización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/>
          </a:p>
          <a:p>
            <a:pPr marL="0" indent="0">
              <a:buSzTx/>
              <a:buNone/>
              <a:defRPr sz="1600"/>
            </a:pPr>
            <a:endParaRPr/>
          </a:p>
        </p:txBody>
      </p:sp>
      <p:sp>
        <p:nvSpPr>
          <p:cNvPr id="360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Localización de elementos Web</a:t>
            </a:r>
          </a:p>
        </p:txBody>
      </p:sp>
      <p:pic>
        <p:nvPicPr>
          <p:cNvPr id="36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145" y="1812408"/>
            <a:ext cx="9486582" cy="37092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Introducción a selenium</a:t>
            </a:r>
          </a:p>
        </p:txBody>
      </p:sp>
      <p:sp>
        <p:nvSpPr>
          <p:cNvPr id="22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1900"/>
              </a:spcBef>
              <a:buSzTx/>
              <a:buNone/>
              <a:defRPr sz="1600" b="1" u="sng"/>
            </a:pPr>
            <a:r>
              <a:rPr dirty="0"/>
              <a:t>Selenium IDE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dirty="0"/>
              <a:t>Selenium es un conjunto de </a:t>
            </a:r>
            <a:r>
              <a:rPr dirty="0" err="1"/>
              <a:t>herramientas</a:t>
            </a:r>
            <a:r>
              <a:rPr dirty="0"/>
              <a:t> de software </a:t>
            </a:r>
            <a:r>
              <a:rPr dirty="0" err="1"/>
              <a:t>diferentes</a:t>
            </a:r>
            <a:r>
              <a:rPr dirty="0"/>
              <a:t>, </a:t>
            </a:r>
            <a:r>
              <a:rPr dirty="0" err="1"/>
              <a:t>cada</a:t>
            </a:r>
            <a:r>
              <a:rPr dirty="0"/>
              <a:t> una con un </a:t>
            </a:r>
            <a:r>
              <a:rPr dirty="0" err="1"/>
              <a:t>enfoque</a:t>
            </a:r>
            <a:r>
              <a:rPr dirty="0"/>
              <a:t> </a:t>
            </a:r>
            <a:r>
              <a:rPr dirty="0" err="1"/>
              <a:t>diferente</a:t>
            </a:r>
            <a:r>
              <a:rPr dirty="0"/>
              <a:t> para </a:t>
            </a:r>
            <a:r>
              <a:rPr dirty="0" err="1"/>
              <a:t>soportar</a:t>
            </a:r>
            <a:r>
              <a:rPr dirty="0"/>
              <a:t> la </a:t>
            </a:r>
            <a:r>
              <a:rPr dirty="0" err="1"/>
              <a:t>automatización</a:t>
            </a:r>
            <a:r>
              <a:rPr dirty="0"/>
              <a:t> de </a:t>
            </a:r>
            <a:r>
              <a:rPr dirty="0" err="1"/>
              <a:t>pruebas</a:t>
            </a:r>
            <a:r>
              <a:rPr dirty="0"/>
              <a:t>. </a:t>
            </a:r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dirty="0"/>
              <a:t>La </a:t>
            </a:r>
            <a:r>
              <a:rPr dirty="0" err="1"/>
              <a:t>mayoría</a:t>
            </a:r>
            <a:r>
              <a:rPr dirty="0"/>
              <a:t> de los </a:t>
            </a:r>
            <a:r>
              <a:rPr dirty="0" err="1"/>
              <a:t>ingenieros</a:t>
            </a:r>
            <a:r>
              <a:rPr dirty="0"/>
              <a:t> de control de </a:t>
            </a:r>
            <a:r>
              <a:rPr dirty="0" err="1"/>
              <a:t>calidad</a:t>
            </a:r>
            <a:r>
              <a:rPr dirty="0"/>
              <a:t> de Selenium se </a:t>
            </a:r>
            <a:r>
              <a:rPr dirty="0" err="1"/>
              <a:t>centran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una o dos </a:t>
            </a:r>
            <a:r>
              <a:rPr dirty="0" err="1"/>
              <a:t>herramientas</a:t>
            </a:r>
            <a:r>
              <a:rPr dirty="0"/>
              <a:t> que </a:t>
            </a:r>
            <a:r>
              <a:rPr dirty="0" err="1"/>
              <a:t>más</a:t>
            </a:r>
            <a:r>
              <a:rPr dirty="0"/>
              <a:t> </a:t>
            </a:r>
            <a:r>
              <a:rPr dirty="0" err="1"/>
              <a:t>satisfacen</a:t>
            </a:r>
            <a:r>
              <a:rPr dirty="0"/>
              <a:t> las </a:t>
            </a:r>
            <a:r>
              <a:rPr dirty="0" err="1"/>
              <a:t>necesidades</a:t>
            </a:r>
            <a:r>
              <a:rPr dirty="0"/>
              <a:t> de </a:t>
            </a:r>
            <a:r>
              <a:rPr dirty="0" err="1"/>
              <a:t>su</a:t>
            </a:r>
            <a:r>
              <a:rPr dirty="0"/>
              <a:t> </a:t>
            </a:r>
            <a:r>
              <a:rPr dirty="0" err="1"/>
              <a:t>proyecto</a:t>
            </a:r>
            <a:r>
              <a:rPr dirty="0"/>
              <a:t>, sin embargo, </a:t>
            </a:r>
            <a:r>
              <a:rPr dirty="0" err="1"/>
              <a:t>aprender</a:t>
            </a:r>
            <a:r>
              <a:rPr dirty="0"/>
              <a:t> </a:t>
            </a:r>
            <a:r>
              <a:rPr dirty="0" err="1"/>
              <a:t>todas</a:t>
            </a:r>
            <a:r>
              <a:rPr dirty="0"/>
              <a:t> las </a:t>
            </a:r>
            <a:r>
              <a:rPr dirty="0" err="1"/>
              <a:t>herramientas</a:t>
            </a:r>
            <a:r>
              <a:rPr dirty="0"/>
              <a:t> le </a:t>
            </a:r>
            <a:r>
              <a:rPr dirty="0" err="1"/>
              <a:t>dará</a:t>
            </a:r>
            <a:r>
              <a:rPr dirty="0"/>
              <a:t> </a:t>
            </a:r>
            <a:r>
              <a:rPr dirty="0" err="1"/>
              <a:t>muchas</a:t>
            </a:r>
            <a:r>
              <a:rPr dirty="0"/>
              <a:t> </a:t>
            </a:r>
            <a:r>
              <a:rPr dirty="0" err="1"/>
              <a:t>opciones</a:t>
            </a:r>
            <a:r>
              <a:rPr dirty="0"/>
              <a:t> </a:t>
            </a:r>
            <a:r>
              <a:rPr dirty="0" err="1"/>
              <a:t>diferentes</a:t>
            </a:r>
            <a:r>
              <a:rPr dirty="0"/>
              <a:t> para </a:t>
            </a:r>
            <a:r>
              <a:rPr dirty="0" err="1"/>
              <a:t>abordar</a:t>
            </a:r>
            <a:r>
              <a:rPr dirty="0"/>
              <a:t> </a:t>
            </a:r>
            <a:r>
              <a:rPr dirty="0" err="1"/>
              <a:t>diferentes</a:t>
            </a:r>
            <a:r>
              <a:rPr dirty="0"/>
              <a:t> </a:t>
            </a:r>
            <a:r>
              <a:rPr dirty="0" err="1"/>
              <a:t>problemas</a:t>
            </a:r>
            <a:r>
              <a:rPr dirty="0"/>
              <a:t> de </a:t>
            </a:r>
            <a:r>
              <a:rPr dirty="0" err="1"/>
              <a:t>automatización</a:t>
            </a:r>
            <a:r>
              <a:rPr dirty="0"/>
              <a:t> de </a:t>
            </a:r>
            <a:r>
              <a:rPr dirty="0" err="1"/>
              <a:t>pruebas</a:t>
            </a:r>
            <a:r>
              <a:rPr dirty="0"/>
              <a:t>. 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dirty="0"/>
              <a:t>El conjunto </a:t>
            </a:r>
            <a:r>
              <a:rPr dirty="0" err="1"/>
              <a:t>completo</a:t>
            </a:r>
            <a:r>
              <a:rPr dirty="0"/>
              <a:t> de </a:t>
            </a:r>
            <a:r>
              <a:rPr dirty="0" err="1"/>
              <a:t>herramientas</a:t>
            </a:r>
            <a:r>
              <a:rPr dirty="0"/>
              <a:t> da </a:t>
            </a:r>
            <a:r>
              <a:rPr dirty="0" err="1"/>
              <a:t>como</a:t>
            </a:r>
            <a:r>
              <a:rPr dirty="0"/>
              <a:t> </a:t>
            </a:r>
            <a:r>
              <a:rPr dirty="0" err="1"/>
              <a:t>resultado</a:t>
            </a:r>
            <a:r>
              <a:rPr dirty="0"/>
              <a:t> un </a:t>
            </a:r>
            <a:r>
              <a:rPr dirty="0" err="1"/>
              <a:t>amplio</a:t>
            </a:r>
            <a:r>
              <a:rPr dirty="0"/>
              <a:t> conjunto de </a:t>
            </a:r>
            <a:r>
              <a:rPr dirty="0" err="1"/>
              <a:t>funciones</a:t>
            </a:r>
            <a:r>
              <a:rPr dirty="0"/>
              <a:t> de </a:t>
            </a:r>
            <a:r>
              <a:rPr dirty="0" err="1"/>
              <a:t>prueba</a:t>
            </a:r>
            <a:r>
              <a:rPr dirty="0"/>
              <a:t> </a:t>
            </a:r>
            <a:r>
              <a:rPr dirty="0" err="1"/>
              <a:t>específicamente</a:t>
            </a:r>
            <a:r>
              <a:rPr dirty="0"/>
              <a:t> </a:t>
            </a:r>
            <a:r>
              <a:rPr dirty="0" err="1"/>
              <a:t>orientadas</a:t>
            </a:r>
            <a:r>
              <a:rPr dirty="0"/>
              <a:t> a las </a:t>
            </a:r>
            <a:r>
              <a:rPr dirty="0" err="1"/>
              <a:t>necesidades</a:t>
            </a:r>
            <a:r>
              <a:rPr dirty="0"/>
              <a:t> de </a:t>
            </a:r>
            <a:r>
              <a:rPr dirty="0" err="1"/>
              <a:t>prueba</a:t>
            </a:r>
            <a:r>
              <a:rPr dirty="0"/>
              <a:t> de </a:t>
            </a:r>
            <a:r>
              <a:rPr dirty="0" err="1"/>
              <a:t>aplicaciones</a:t>
            </a:r>
            <a:r>
              <a:rPr dirty="0"/>
              <a:t> web de </a:t>
            </a:r>
            <a:r>
              <a:rPr dirty="0" err="1"/>
              <a:t>todo</a:t>
            </a:r>
            <a:r>
              <a:rPr dirty="0"/>
              <a:t> </a:t>
            </a:r>
            <a:r>
              <a:rPr dirty="0" err="1"/>
              <a:t>tipo</a:t>
            </a:r>
            <a:r>
              <a:rPr dirty="0"/>
              <a:t>. Una de las </a:t>
            </a:r>
            <a:r>
              <a:rPr dirty="0" err="1"/>
              <a:t>características</a:t>
            </a:r>
            <a:r>
              <a:rPr dirty="0"/>
              <a:t> clave de Selenium es </a:t>
            </a:r>
            <a:r>
              <a:rPr dirty="0" err="1"/>
              <a:t>el</a:t>
            </a:r>
            <a:r>
              <a:rPr dirty="0"/>
              <a:t> </a:t>
            </a:r>
            <a:r>
              <a:rPr dirty="0" err="1"/>
              <a:t>soporte</a:t>
            </a:r>
            <a:r>
              <a:rPr dirty="0"/>
              <a:t> para </a:t>
            </a:r>
            <a:r>
              <a:rPr dirty="0" err="1"/>
              <a:t>ejecutar</a:t>
            </a:r>
            <a:r>
              <a:rPr dirty="0"/>
              <a:t> sus </a:t>
            </a:r>
            <a:r>
              <a:rPr dirty="0" err="1"/>
              <a:t>pruebas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múltiples</a:t>
            </a:r>
            <a:r>
              <a:rPr dirty="0"/>
              <a:t> </a:t>
            </a:r>
            <a:r>
              <a:rPr dirty="0" err="1"/>
              <a:t>plataformas</a:t>
            </a:r>
            <a:r>
              <a:rPr dirty="0"/>
              <a:t> de </a:t>
            </a:r>
            <a:r>
              <a:rPr dirty="0" err="1"/>
              <a:t>navegador</a:t>
            </a:r>
            <a:r>
              <a:rPr dirty="0"/>
              <a:t>.</a:t>
            </a:r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r>
              <a:rPr dirty="0"/>
              <a:t>.</a:t>
            </a:r>
          </a:p>
        </p:txBody>
      </p:sp>
      <p:sp>
        <p:nvSpPr>
          <p:cNvPr id="230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Proposito</a:t>
            </a:r>
          </a:p>
        </p:txBody>
      </p:sp>
      <p:grpSp>
        <p:nvGrpSpPr>
          <p:cNvPr id="237" name="Group 8"/>
          <p:cNvGrpSpPr/>
          <p:nvPr/>
        </p:nvGrpSpPr>
        <p:grpSpPr>
          <a:xfrm>
            <a:off x="1929427" y="2597985"/>
            <a:ext cx="7822860" cy="1108805"/>
            <a:chOff x="0" y="0"/>
            <a:chExt cx="7822859" cy="1108804"/>
          </a:xfrm>
        </p:grpSpPr>
        <p:pic>
          <p:nvPicPr>
            <p:cNvPr id="231" name="Picture 9" descr="Picture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9148" y="0"/>
              <a:ext cx="676276" cy="6667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2" name="Picture 10" descr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26648" y="9525"/>
              <a:ext cx="657226" cy="6572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3" name="Picture 11" descr="Picture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99493" y="0"/>
              <a:ext cx="657226" cy="6572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34" name="TextBox 12"/>
            <p:cNvSpPr txBox="1"/>
            <p:nvPr/>
          </p:nvSpPr>
          <p:spPr>
            <a:xfrm>
              <a:off x="0" y="666750"/>
              <a:ext cx="1022057" cy="4420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200"/>
              </a:lvl1pPr>
            </a:lstStyle>
            <a:p>
              <a:r>
                <a:t>Selenium IDE</a:t>
              </a:r>
            </a:p>
          </p:txBody>
        </p:sp>
        <p:sp>
          <p:nvSpPr>
            <p:cNvPr id="235" name="TextBox 13"/>
            <p:cNvSpPr txBox="1"/>
            <p:nvPr/>
          </p:nvSpPr>
          <p:spPr>
            <a:xfrm>
              <a:off x="2808481" y="666748"/>
              <a:ext cx="1693555" cy="2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200"/>
              </a:lvl1pPr>
            </a:lstStyle>
            <a:p>
              <a:r>
                <a:t>Selenium WebDriver</a:t>
              </a:r>
            </a:p>
          </p:txBody>
        </p:sp>
        <p:sp>
          <p:nvSpPr>
            <p:cNvPr id="236" name="TextBox 14"/>
            <p:cNvSpPr txBox="1"/>
            <p:nvPr/>
          </p:nvSpPr>
          <p:spPr>
            <a:xfrm>
              <a:off x="6617076" y="666750"/>
              <a:ext cx="1205784" cy="2642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200"/>
              </a:lvl1pPr>
            </a:lstStyle>
            <a:p>
              <a:r>
                <a:t>Selenium Grid</a:t>
              </a:r>
            </a:p>
          </p:txBody>
        </p:sp>
      </p:grp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rPr dirty="0"/>
              <a:t>Scripts de </a:t>
            </a:r>
            <a:r>
              <a:rPr dirty="0" err="1"/>
              <a:t>pruebas</a:t>
            </a:r>
            <a:r>
              <a:rPr dirty="0"/>
              <a:t>.</a:t>
            </a:r>
          </a:p>
        </p:txBody>
      </p:sp>
      <p:sp>
        <p:nvSpPr>
          <p:cNvPr id="35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Localizar elemento por un identificador</a:t>
            </a:r>
            <a:endParaRPr dirty="0"/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</p:txBody>
      </p:sp>
      <p:sp>
        <p:nvSpPr>
          <p:cNvPr id="360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Localización de elementos Web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C889B6F-A261-4480-B311-FB65A52ED8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790" y="1554758"/>
            <a:ext cx="6096528" cy="5014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545314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66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Dado que existen diferentes tipos de </a:t>
            </a:r>
            <a:r>
              <a:rPr lang="es-ES" dirty="0" err="1"/>
              <a:t>Asserts</a:t>
            </a:r>
            <a:r>
              <a:rPr lang="es-ES" dirty="0"/>
              <a:t> (</a:t>
            </a:r>
            <a:r>
              <a:rPr lang="es-ES" dirty="0" err="1"/>
              <a:t>Soft</a:t>
            </a:r>
            <a:r>
              <a:rPr lang="es-ES" dirty="0"/>
              <a:t> </a:t>
            </a:r>
            <a:r>
              <a:rPr lang="es-ES" dirty="0" err="1"/>
              <a:t>Assert</a:t>
            </a:r>
            <a:r>
              <a:rPr lang="es-ES" dirty="0"/>
              <a:t> y </a:t>
            </a:r>
            <a:r>
              <a:rPr lang="es-ES" dirty="0" err="1"/>
              <a:t>Hard</a:t>
            </a:r>
            <a:r>
              <a:rPr lang="es-ES" dirty="0"/>
              <a:t> </a:t>
            </a:r>
            <a:r>
              <a:rPr lang="es-ES" dirty="0" err="1"/>
              <a:t>Assert</a:t>
            </a:r>
            <a:r>
              <a:rPr lang="es-ES" dirty="0"/>
              <a:t>), es esencial elegir el </a:t>
            </a:r>
            <a:r>
              <a:rPr lang="es-ES" dirty="0" err="1"/>
              <a:t>Assert</a:t>
            </a:r>
            <a:r>
              <a:rPr lang="es-ES" dirty="0"/>
              <a:t> más adecuado en función del diseño de las pruebas de </a:t>
            </a:r>
            <a:r>
              <a:rPr lang="es-ES" dirty="0" err="1"/>
              <a:t>Selenium</a:t>
            </a:r>
            <a:r>
              <a:rPr lang="es-ES" dirty="0"/>
              <a:t> </a:t>
            </a:r>
            <a:r>
              <a:rPr lang="es-ES" dirty="0" err="1"/>
              <a:t>WebDriver</a:t>
            </a:r>
            <a:r>
              <a:rPr lang="es-ES" dirty="0"/>
              <a:t>.</a:t>
            </a:r>
          </a:p>
          <a:p>
            <a:pPr>
              <a:buSzTx/>
              <a:defRPr sz="1600"/>
            </a:pPr>
            <a:r>
              <a:rPr lang="es-ES" b="1" dirty="0" err="1"/>
              <a:t>Hard</a:t>
            </a:r>
            <a:r>
              <a:rPr lang="es-ES" b="1" dirty="0"/>
              <a:t> </a:t>
            </a:r>
            <a:r>
              <a:rPr lang="es-ES" b="1" dirty="0" err="1"/>
              <a:t>Asserts</a:t>
            </a:r>
            <a:r>
              <a:rPr lang="es-ES" b="1" dirty="0"/>
              <a:t> </a:t>
            </a:r>
            <a:r>
              <a:rPr lang="es-ES" dirty="0"/>
              <a:t>se utilizan cuando desea detener la ejecución del script de prueba (o método de prueba) cuando la condición de afirmación no coincide con el resultado esperado.</a:t>
            </a:r>
          </a:p>
          <a:p>
            <a:pPr>
              <a:buSzTx/>
              <a:defRPr sz="1600"/>
            </a:pPr>
            <a:r>
              <a:rPr lang="es-ES" b="1" dirty="0" err="1"/>
              <a:t>Soft</a:t>
            </a:r>
            <a:r>
              <a:rPr lang="es-ES" b="1" dirty="0"/>
              <a:t> </a:t>
            </a:r>
            <a:r>
              <a:rPr lang="es-ES" b="1" dirty="0" err="1"/>
              <a:t>Asserts</a:t>
            </a:r>
            <a:r>
              <a:rPr lang="es-ES" b="1" dirty="0"/>
              <a:t> </a:t>
            </a:r>
            <a:r>
              <a:rPr lang="es-ES" dirty="0"/>
              <a:t>se utilizan cuando no es necesario detener el script de prueba (o el método de prueba) cuando la condición de afirmación no cumple con el resultado esperado.</a:t>
            </a:r>
            <a:endParaRPr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dirty="0"/>
          </a:p>
        </p:txBody>
      </p:sp>
      <p:sp>
        <p:nvSpPr>
          <p:cNvPr id="367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Instrucciones de verificación</a:t>
            </a:r>
          </a:p>
        </p:txBody>
      </p:sp>
    </p:spTree>
    <p:extLst>
      <p:ext uri="{BB962C8B-B14F-4D97-AF65-F5344CB8AC3E}">
        <p14:creationId xmlns:p14="http://schemas.microsoft.com/office/powerpoint/2010/main" val="2520512293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66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Las acciones es una interfaz que provee un alto nivel de interacción. </a:t>
            </a:r>
            <a:endParaRPr dirty="0"/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dirty="0"/>
          </a:p>
        </p:txBody>
      </p:sp>
      <p:sp>
        <p:nvSpPr>
          <p:cNvPr id="367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/>
              <a:t>Acciones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B90A64D-A45A-484C-B88E-29CC464F9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35" y="1527349"/>
            <a:ext cx="4809168" cy="518234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TextBox 3"/>
          <p:cNvSpPr txBox="1"/>
          <p:nvPr/>
        </p:nvSpPr>
        <p:spPr>
          <a:xfrm>
            <a:off x="4291150" y="2917370"/>
            <a:ext cx="3566160" cy="333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r>
              <a:t>ANEXO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Title 1"/>
          <p:cNvSpPr txBox="1">
            <a:spLocks noGrp="1"/>
          </p:cNvSpPr>
          <p:nvPr>
            <p:ph type="title"/>
          </p:nvPr>
        </p:nvSpPr>
        <p:spPr>
          <a:xfrm>
            <a:off x="1194092" y="58839"/>
            <a:ext cx="5729223" cy="369334"/>
          </a:xfrm>
          <a:prstGeom prst="rect">
            <a:avLst/>
          </a:prstGeom>
        </p:spPr>
        <p:txBody>
          <a:bodyPr/>
          <a:lstStyle/>
          <a:p>
            <a:r>
              <a:t>Anexo (Comandos Selenium IDE)</a:t>
            </a:r>
          </a:p>
        </p:txBody>
      </p:sp>
      <p:sp>
        <p:nvSpPr>
          <p:cNvPr id="54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Los comandos son esencial en Selenium IDE. Estos pueden tener hasta un máximo de dos parámetros “target” y “value”. Dichos parámetros no se requieren todo el tiempo, esto dependerá del tipo de comando.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Comandos de Selenium IDE: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2"/>
              </a:rPr>
              <a:t>https://www.selenium.dev/selenium-ide/docs/en/api/commands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Ejecutar Selenium IDE desde la línea de comandos: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https://www.selenium.dev/selenium-ide/docs/en/introduction/command-line-runner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Title 1"/>
          <p:cNvSpPr txBox="1">
            <a:spLocks noGrp="1"/>
          </p:cNvSpPr>
          <p:nvPr>
            <p:ph type="title"/>
          </p:nvPr>
        </p:nvSpPr>
        <p:spPr>
          <a:xfrm>
            <a:off x="1194092" y="58839"/>
            <a:ext cx="5729223" cy="369334"/>
          </a:xfrm>
          <a:prstGeom prst="rect">
            <a:avLst/>
          </a:prstGeom>
        </p:spPr>
        <p:txBody>
          <a:bodyPr/>
          <a:lstStyle/>
          <a:p>
            <a:r>
              <a:t>Anexo (BDD)</a:t>
            </a:r>
          </a:p>
        </p:txBody>
      </p:sp>
      <p:sp>
        <p:nvSpPr>
          <p:cNvPr id="552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1900"/>
              </a:spcBef>
              <a:buSzTx/>
              <a:buNone/>
              <a:defRPr sz="1600" b="1" u="sng"/>
            </a:pPr>
            <a:r>
              <a:rPr dirty="0" err="1"/>
              <a:t>Asunciones</a:t>
            </a:r>
            <a:endParaRPr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r>
              <a:rPr dirty="0"/>
              <a:t>La principal </a:t>
            </a:r>
            <a:r>
              <a:rPr dirty="0" err="1"/>
              <a:t>ventaja</a:t>
            </a:r>
            <a:r>
              <a:rPr dirty="0"/>
              <a:t> es que </a:t>
            </a:r>
            <a:r>
              <a:rPr b="1" dirty="0" err="1"/>
              <a:t>todas</a:t>
            </a:r>
            <a:r>
              <a:rPr b="1" dirty="0"/>
              <a:t> las </a:t>
            </a:r>
            <a:r>
              <a:rPr b="1" dirty="0" err="1"/>
              <a:t>definiciones</a:t>
            </a:r>
            <a:r>
              <a:rPr b="1" dirty="0"/>
              <a:t> BDD se </a:t>
            </a:r>
            <a:r>
              <a:rPr b="1" dirty="0" err="1"/>
              <a:t>escriben</a:t>
            </a:r>
            <a:r>
              <a:rPr b="1" dirty="0"/>
              <a:t> </a:t>
            </a:r>
            <a:r>
              <a:rPr b="1" dirty="0" err="1"/>
              <a:t>en</a:t>
            </a:r>
            <a:r>
              <a:rPr b="1" dirty="0"/>
              <a:t> un </a:t>
            </a:r>
            <a:r>
              <a:rPr b="1" dirty="0" err="1"/>
              <a:t>idioma</a:t>
            </a:r>
            <a:r>
              <a:rPr b="1" dirty="0"/>
              <a:t> </a:t>
            </a:r>
            <a:r>
              <a:rPr b="1" dirty="0" err="1"/>
              <a:t>común</a:t>
            </a:r>
            <a:r>
              <a:rPr dirty="0"/>
              <a:t>. El principal </a:t>
            </a:r>
            <a:r>
              <a:rPr dirty="0" err="1"/>
              <a:t>objetivo</a:t>
            </a:r>
            <a:r>
              <a:rPr dirty="0"/>
              <a:t> es que </a:t>
            </a:r>
            <a:r>
              <a:rPr b="1" dirty="0" err="1"/>
              <a:t>el</a:t>
            </a:r>
            <a:r>
              <a:rPr b="1" dirty="0"/>
              <a:t> </a:t>
            </a:r>
            <a:r>
              <a:rPr b="1" dirty="0" err="1"/>
              <a:t>equipo</a:t>
            </a:r>
            <a:r>
              <a:rPr b="1" dirty="0"/>
              <a:t> </a:t>
            </a:r>
            <a:r>
              <a:rPr b="1" dirty="0" err="1"/>
              <a:t>describa</a:t>
            </a:r>
            <a:r>
              <a:rPr b="1" dirty="0"/>
              <a:t> </a:t>
            </a:r>
            <a:r>
              <a:rPr b="1" dirty="0" err="1"/>
              <a:t>los</a:t>
            </a:r>
            <a:r>
              <a:rPr b="1" dirty="0"/>
              <a:t> </a:t>
            </a:r>
            <a:r>
              <a:rPr b="1" dirty="0" err="1"/>
              <a:t>detalles</a:t>
            </a:r>
            <a:r>
              <a:rPr b="1" dirty="0"/>
              <a:t> de </a:t>
            </a:r>
            <a:r>
              <a:rPr b="1" dirty="0" err="1"/>
              <a:t>cómo</a:t>
            </a:r>
            <a:r>
              <a:rPr b="1" dirty="0"/>
              <a:t> se </a:t>
            </a:r>
            <a:r>
              <a:rPr b="1" dirty="0" err="1"/>
              <a:t>debe</a:t>
            </a:r>
            <a:r>
              <a:rPr b="1" dirty="0"/>
              <a:t> </a:t>
            </a:r>
            <a:r>
              <a:rPr b="1" dirty="0" err="1"/>
              <a:t>comportar</a:t>
            </a:r>
            <a:r>
              <a:rPr b="1" dirty="0"/>
              <a:t> la </a:t>
            </a:r>
            <a:r>
              <a:rPr b="1" dirty="0" err="1"/>
              <a:t>aplicación</a:t>
            </a:r>
            <a:r>
              <a:rPr b="1" dirty="0"/>
              <a:t> a </a:t>
            </a:r>
            <a:r>
              <a:rPr b="1" dirty="0" err="1"/>
              <a:t>desarrollar</a:t>
            </a:r>
            <a:r>
              <a:rPr dirty="0"/>
              <a:t>, y de </a:t>
            </a:r>
            <a:r>
              <a:rPr dirty="0" err="1"/>
              <a:t>esta</a:t>
            </a:r>
            <a:r>
              <a:rPr dirty="0"/>
              <a:t> forma </a:t>
            </a:r>
            <a:r>
              <a:rPr dirty="0" err="1"/>
              <a:t>será</a:t>
            </a:r>
            <a:r>
              <a:rPr dirty="0"/>
              <a:t> </a:t>
            </a:r>
            <a:r>
              <a:rPr dirty="0" err="1"/>
              <a:t>comprensible</a:t>
            </a:r>
            <a:r>
              <a:rPr dirty="0"/>
              <a:t> </a:t>
            </a:r>
            <a:r>
              <a:rPr dirty="0" err="1"/>
              <a:t>por</a:t>
            </a:r>
            <a:r>
              <a:rPr dirty="0"/>
              <a:t> </a:t>
            </a:r>
            <a:r>
              <a:rPr dirty="0" err="1"/>
              <a:t>todos</a:t>
            </a:r>
            <a:r>
              <a:rPr dirty="0"/>
              <a:t>.</a:t>
            </a:r>
          </a:p>
          <a:p>
            <a:pPr marL="0" indent="0" defTabSz="457200">
              <a:buSzTx/>
              <a:buNone/>
              <a:defRPr sz="1600"/>
            </a:pPr>
            <a:endParaRPr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estas</a:t>
            </a:r>
            <a:r>
              <a:rPr dirty="0"/>
              <a:t> </a:t>
            </a:r>
            <a:r>
              <a:rPr dirty="0" err="1"/>
              <a:t>circunstancias</a:t>
            </a:r>
            <a:r>
              <a:rPr dirty="0"/>
              <a:t>, la </a:t>
            </a:r>
            <a:r>
              <a:rPr b="1" dirty="0"/>
              <a:t>BDD </a:t>
            </a:r>
            <a:r>
              <a:rPr b="1" dirty="0" err="1"/>
              <a:t>tiene</a:t>
            </a:r>
            <a:r>
              <a:rPr b="1" dirty="0"/>
              <a:t> la </a:t>
            </a:r>
            <a:r>
              <a:rPr b="1" dirty="0" err="1"/>
              <a:t>ventaja</a:t>
            </a:r>
            <a:r>
              <a:rPr b="1" dirty="0"/>
              <a:t> de que las </a:t>
            </a:r>
            <a:r>
              <a:rPr b="1" dirty="0" err="1"/>
              <a:t>pruebas</a:t>
            </a:r>
            <a:r>
              <a:rPr b="1" dirty="0"/>
              <a:t> se </a:t>
            </a:r>
            <a:r>
              <a:rPr b="1" dirty="0" err="1"/>
              <a:t>pueden</a:t>
            </a:r>
            <a:r>
              <a:rPr b="1" dirty="0"/>
              <a:t> </a:t>
            </a:r>
            <a:r>
              <a:rPr b="1" dirty="0" err="1"/>
              <a:t>escribir</a:t>
            </a:r>
            <a:r>
              <a:rPr b="1" dirty="0"/>
              <a:t> </a:t>
            </a:r>
            <a:r>
              <a:rPr b="1" dirty="0" err="1"/>
              <a:t>en</a:t>
            </a:r>
            <a:r>
              <a:rPr b="1" dirty="0"/>
              <a:t> un </a:t>
            </a:r>
            <a:r>
              <a:rPr b="1" dirty="0" err="1"/>
              <a:t>lenguaje</a:t>
            </a:r>
            <a:r>
              <a:rPr b="1" dirty="0"/>
              <a:t> </a:t>
            </a:r>
            <a:r>
              <a:rPr b="1" dirty="0" err="1"/>
              <a:t>común</a:t>
            </a:r>
            <a:r>
              <a:rPr b="1" dirty="0"/>
              <a:t> </a:t>
            </a:r>
            <a:r>
              <a:rPr b="1" dirty="0" err="1"/>
              <a:t>utilizado</a:t>
            </a:r>
            <a:r>
              <a:rPr b="1" dirty="0"/>
              <a:t> </a:t>
            </a:r>
            <a:r>
              <a:rPr b="1" dirty="0" err="1"/>
              <a:t>por</a:t>
            </a:r>
            <a:r>
              <a:rPr b="1" dirty="0"/>
              <a:t> </a:t>
            </a:r>
            <a:r>
              <a:rPr b="1" dirty="0" err="1"/>
              <a:t>todas</a:t>
            </a:r>
            <a:r>
              <a:rPr b="1" dirty="0"/>
              <a:t> las </a:t>
            </a:r>
            <a:r>
              <a:rPr b="1" dirty="0" err="1"/>
              <a:t>partes</a:t>
            </a:r>
            <a:r>
              <a:rPr b="1" dirty="0"/>
              <a:t> </a:t>
            </a:r>
            <a:r>
              <a:rPr b="1" dirty="0" err="1"/>
              <a:t>interesadas</a:t>
            </a:r>
            <a:r>
              <a:rPr dirty="0"/>
              <a:t>. Este </a:t>
            </a:r>
            <a:r>
              <a:rPr dirty="0" err="1"/>
              <a:t>acceso</a:t>
            </a:r>
            <a:r>
              <a:rPr dirty="0"/>
              <a:t> a </a:t>
            </a:r>
            <a:r>
              <a:rPr dirty="0" err="1"/>
              <a:t>una</a:t>
            </a:r>
            <a:r>
              <a:rPr dirty="0"/>
              <a:t> </a:t>
            </a:r>
            <a:r>
              <a:rPr dirty="0" err="1"/>
              <a:t>comunicación</a:t>
            </a:r>
            <a:r>
              <a:rPr dirty="0"/>
              <a:t> </a:t>
            </a:r>
            <a:r>
              <a:rPr dirty="0" err="1"/>
              <a:t>más</a:t>
            </a:r>
            <a:r>
              <a:rPr dirty="0"/>
              <a:t> </a:t>
            </a:r>
            <a:r>
              <a:rPr dirty="0" err="1"/>
              <a:t>clara</a:t>
            </a:r>
            <a:r>
              <a:rPr dirty="0"/>
              <a:t> y con la </a:t>
            </a:r>
            <a:r>
              <a:rPr dirty="0" err="1"/>
              <a:t>mínima</a:t>
            </a:r>
            <a:r>
              <a:rPr dirty="0"/>
              <a:t> </a:t>
            </a:r>
            <a:r>
              <a:rPr dirty="0" err="1"/>
              <a:t>jerga</a:t>
            </a:r>
            <a:r>
              <a:rPr dirty="0"/>
              <a:t> </a:t>
            </a:r>
            <a:r>
              <a:rPr dirty="0" err="1"/>
              <a:t>tecnológica</a:t>
            </a:r>
            <a:r>
              <a:rPr dirty="0"/>
              <a:t>, es </a:t>
            </a:r>
            <a:r>
              <a:rPr dirty="0" err="1"/>
              <a:t>probablemente</a:t>
            </a:r>
            <a:r>
              <a:rPr dirty="0"/>
              <a:t> la mayor </a:t>
            </a:r>
            <a:r>
              <a:rPr dirty="0" err="1"/>
              <a:t>ventaja</a:t>
            </a:r>
            <a:r>
              <a:rPr dirty="0"/>
              <a:t> del </a:t>
            </a:r>
            <a:r>
              <a:rPr dirty="0" err="1"/>
              <a:t>uso</a:t>
            </a:r>
            <a:r>
              <a:rPr dirty="0"/>
              <a:t> de BDD, lo que </a:t>
            </a:r>
            <a:r>
              <a:rPr dirty="0" err="1"/>
              <a:t>hace</a:t>
            </a:r>
            <a:r>
              <a:rPr dirty="0"/>
              <a:t> </a:t>
            </a:r>
            <a:r>
              <a:rPr dirty="0" err="1"/>
              <a:t>posible</a:t>
            </a:r>
            <a:r>
              <a:rPr dirty="0"/>
              <a:t> que la </a:t>
            </a:r>
            <a:r>
              <a:rPr dirty="0" err="1"/>
              <a:t>colaboración</a:t>
            </a:r>
            <a:r>
              <a:rPr dirty="0"/>
              <a:t> entre </a:t>
            </a:r>
            <a:r>
              <a:rPr dirty="0" err="1"/>
              <a:t>los</a:t>
            </a:r>
            <a:r>
              <a:rPr dirty="0"/>
              <a:t> </a:t>
            </a:r>
            <a:r>
              <a:rPr dirty="0" err="1"/>
              <a:t>equipos</a:t>
            </a:r>
            <a:r>
              <a:rPr dirty="0"/>
              <a:t> </a:t>
            </a:r>
            <a:r>
              <a:rPr dirty="0" err="1"/>
              <a:t>técnicos</a:t>
            </a:r>
            <a:r>
              <a:rPr dirty="0"/>
              <a:t> y no </a:t>
            </a:r>
            <a:r>
              <a:rPr dirty="0" err="1"/>
              <a:t>técnicos</a:t>
            </a:r>
            <a:r>
              <a:rPr dirty="0"/>
              <a:t> se </a:t>
            </a:r>
            <a:r>
              <a:rPr dirty="0" err="1"/>
              <a:t>ejecute</a:t>
            </a:r>
            <a:r>
              <a:rPr dirty="0"/>
              <a:t> con mayor </a:t>
            </a:r>
            <a:r>
              <a:rPr dirty="0" err="1"/>
              <a:t>eficiencia</a:t>
            </a:r>
            <a:endParaRPr dirty="0"/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Title 1"/>
          <p:cNvSpPr txBox="1">
            <a:spLocks noGrp="1"/>
          </p:cNvSpPr>
          <p:nvPr>
            <p:ph type="title"/>
          </p:nvPr>
        </p:nvSpPr>
        <p:spPr>
          <a:xfrm>
            <a:off x="1194092" y="58839"/>
            <a:ext cx="5729223" cy="369334"/>
          </a:xfrm>
          <a:prstGeom prst="rect">
            <a:avLst/>
          </a:prstGeom>
        </p:spPr>
        <p:txBody>
          <a:bodyPr/>
          <a:lstStyle/>
          <a:p>
            <a:r>
              <a:t>Anexo</a:t>
            </a:r>
          </a:p>
        </p:txBody>
      </p:sp>
      <p:pic>
        <p:nvPicPr>
          <p:cNvPr id="555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990" y="1397555"/>
            <a:ext cx="10796020" cy="45015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Title 1"/>
          <p:cNvSpPr txBox="1">
            <a:spLocks noGrp="1"/>
          </p:cNvSpPr>
          <p:nvPr>
            <p:ph type="title"/>
          </p:nvPr>
        </p:nvSpPr>
        <p:spPr>
          <a:xfrm>
            <a:off x="1194092" y="58839"/>
            <a:ext cx="5729223" cy="369334"/>
          </a:xfrm>
          <a:prstGeom prst="rect">
            <a:avLst/>
          </a:prstGeom>
        </p:spPr>
        <p:txBody>
          <a:bodyPr/>
          <a:lstStyle/>
          <a:p>
            <a:r>
              <a:t>Anexo</a:t>
            </a:r>
          </a:p>
        </p:txBody>
      </p:sp>
      <p:pic>
        <p:nvPicPr>
          <p:cNvPr id="558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3631" y="2108419"/>
            <a:ext cx="7980034" cy="35223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Title 1"/>
          <p:cNvSpPr txBox="1">
            <a:spLocks noGrp="1"/>
          </p:cNvSpPr>
          <p:nvPr>
            <p:ph type="title"/>
          </p:nvPr>
        </p:nvSpPr>
        <p:spPr>
          <a:xfrm>
            <a:off x="1194092" y="58839"/>
            <a:ext cx="5729223" cy="369334"/>
          </a:xfrm>
          <a:prstGeom prst="rect">
            <a:avLst/>
          </a:prstGeom>
        </p:spPr>
        <p:txBody>
          <a:bodyPr/>
          <a:lstStyle/>
          <a:p>
            <a:r>
              <a:t>Anexo</a:t>
            </a:r>
          </a:p>
        </p:txBody>
      </p:sp>
      <p:pic>
        <p:nvPicPr>
          <p:cNvPr id="561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2018" y="1070810"/>
            <a:ext cx="4107088" cy="54436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Introducción a selenium</a:t>
            </a:r>
          </a:p>
        </p:txBody>
      </p:sp>
      <p:sp>
        <p:nvSpPr>
          <p:cNvPr id="240" name="Subtitle 26"/>
          <p:cNvSpPr txBox="1">
            <a:spLocks noGrp="1"/>
          </p:cNvSpPr>
          <p:nvPr>
            <p:ph type="body" idx="1"/>
          </p:nvPr>
        </p:nvSpPr>
        <p:spPr>
          <a:xfrm>
            <a:off x="251790" y="1055369"/>
            <a:ext cx="11688420" cy="5491482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484631">
              <a:spcBef>
                <a:spcPts val="1000"/>
              </a:spcBef>
              <a:buSzTx/>
              <a:buNone/>
              <a:defRPr sz="847"/>
            </a:pPr>
            <a:r>
              <a:rPr sz="1600" dirty="0"/>
              <a:t>Selenium-Grid </a:t>
            </a:r>
            <a:r>
              <a:rPr sz="1600" dirty="0" err="1"/>
              <a:t>permite</a:t>
            </a:r>
            <a:r>
              <a:rPr sz="1600" dirty="0"/>
              <a:t> que la </a:t>
            </a:r>
            <a:r>
              <a:rPr sz="1600" dirty="0" err="1"/>
              <a:t>solución</a:t>
            </a:r>
            <a:r>
              <a:rPr sz="1600" dirty="0"/>
              <a:t> Selenium RC o WebDriver </a:t>
            </a:r>
            <a:r>
              <a:rPr sz="1600" dirty="0" err="1"/>
              <a:t>escalen</a:t>
            </a:r>
            <a:r>
              <a:rPr sz="1600" dirty="0"/>
              <a:t> para conjuntos de </a:t>
            </a:r>
            <a:r>
              <a:rPr sz="1600" dirty="0" err="1"/>
              <a:t>pruebas</a:t>
            </a:r>
            <a:r>
              <a:rPr sz="1600" dirty="0"/>
              <a:t> </a:t>
            </a:r>
            <a:r>
              <a:rPr sz="1600" dirty="0" err="1"/>
              <a:t>grandes</a:t>
            </a:r>
            <a:r>
              <a:rPr sz="1600" dirty="0"/>
              <a:t> y para conjuntos de </a:t>
            </a:r>
            <a:r>
              <a:rPr sz="1600" dirty="0" err="1"/>
              <a:t>pruebas</a:t>
            </a:r>
            <a:r>
              <a:rPr sz="1600" dirty="0"/>
              <a:t> que </a:t>
            </a:r>
            <a:r>
              <a:rPr sz="1600" dirty="0" err="1"/>
              <a:t>deben</a:t>
            </a:r>
            <a:r>
              <a:rPr sz="1600" dirty="0"/>
              <a:t> </a:t>
            </a:r>
            <a:r>
              <a:rPr sz="1600" dirty="0" err="1"/>
              <a:t>ejecutarse</a:t>
            </a:r>
            <a:r>
              <a:rPr sz="1600" dirty="0"/>
              <a:t> </a:t>
            </a:r>
            <a:r>
              <a:rPr sz="1600" dirty="0" err="1"/>
              <a:t>en</a:t>
            </a:r>
            <a:r>
              <a:rPr sz="1600" dirty="0"/>
              <a:t> </a:t>
            </a:r>
            <a:r>
              <a:rPr sz="1600" dirty="0" err="1"/>
              <a:t>múltiples</a:t>
            </a:r>
            <a:r>
              <a:rPr sz="1600" dirty="0"/>
              <a:t> </a:t>
            </a:r>
            <a:r>
              <a:rPr sz="1600" dirty="0" err="1"/>
              <a:t>entornos</a:t>
            </a:r>
            <a:r>
              <a:rPr sz="1600" dirty="0"/>
              <a:t>. </a:t>
            </a:r>
          </a:p>
          <a:p>
            <a:pPr marL="0" indent="0" defTabSz="484631">
              <a:spcBef>
                <a:spcPts val="800"/>
              </a:spcBef>
              <a:buSzTx/>
              <a:buNone/>
              <a:defRPr sz="847"/>
            </a:pPr>
            <a:endParaRPr sz="1600" dirty="0"/>
          </a:p>
          <a:p>
            <a:pPr marL="0" indent="0" defTabSz="484631">
              <a:spcBef>
                <a:spcPts val="800"/>
              </a:spcBef>
              <a:buSzTx/>
              <a:buNone/>
              <a:defRPr sz="847"/>
            </a:pPr>
            <a:endParaRPr sz="1600" dirty="0"/>
          </a:p>
          <a:p>
            <a:pPr marL="0" indent="0" defTabSz="484631">
              <a:spcBef>
                <a:spcPts val="800"/>
              </a:spcBef>
              <a:buSzTx/>
              <a:buNone/>
              <a:defRPr sz="847"/>
            </a:pPr>
            <a:endParaRPr sz="1600" dirty="0"/>
          </a:p>
          <a:p>
            <a:pPr marL="0" indent="0" defTabSz="484631">
              <a:spcBef>
                <a:spcPts val="800"/>
              </a:spcBef>
              <a:buSzTx/>
              <a:buNone/>
              <a:defRPr sz="847"/>
            </a:pPr>
            <a:endParaRPr sz="1600" dirty="0"/>
          </a:p>
          <a:p>
            <a:pPr marL="0" indent="0" defTabSz="484631">
              <a:spcBef>
                <a:spcPts val="800"/>
              </a:spcBef>
              <a:buSzTx/>
              <a:buNone/>
              <a:defRPr sz="847"/>
            </a:pPr>
            <a:endParaRPr lang="es-ES" sz="1600" dirty="0"/>
          </a:p>
          <a:p>
            <a:pPr marL="0" indent="0" defTabSz="484631">
              <a:spcBef>
                <a:spcPts val="800"/>
              </a:spcBef>
              <a:buSzTx/>
              <a:buNone/>
              <a:defRPr sz="847"/>
            </a:pPr>
            <a:endParaRPr lang="es-ES" sz="1600" dirty="0"/>
          </a:p>
          <a:p>
            <a:pPr marL="0" indent="0" defTabSz="484631">
              <a:spcBef>
                <a:spcPts val="800"/>
              </a:spcBef>
              <a:buSzTx/>
              <a:buNone/>
              <a:defRPr sz="847"/>
            </a:pPr>
            <a:endParaRPr lang="es-ES" sz="1600" dirty="0"/>
          </a:p>
          <a:p>
            <a:pPr marL="0" indent="0" defTabSz="484631">
              <a:spcBef>
                <a:spcPts val="800"/>
              </a:spcBef>
              <a:buSzTx/>
              <a:buNone/>
              <a:defRPr sz="847"/>
            </a:pPr>
            <a:endParaRPr sz="1600" dirty="0"/>
          </a:p>
          <a:p>
            <a:pPr marL="0" indent="0" defTabSz="484631">
              <a:spcBef>
                <a:spcPts val="800"/>
              </a:spcBef>
              <a:buSzTx/>
              <a:buNone/>
              <a:defRPr sz="847"/>
            </a:pPr>
            <a:endParaRPr sz="1600" dirty="0"/>
          </a:p>
          <a:p>
            <a:pPr marL="0" indent="0" defTabSz="484631">
              <a:spcBef>
                <a:spcPts val="1000"/>
              </a:spcBef>
              <a:buSzTx/>
              <a:buNone/>
              <a:defRPr sz="847"/>
            </a:pPr>
            <a:endParaRPr sz="1600" dirty="0"/>
          </a:p>
          <a:p>
            <a:pPr marL="0" indent="0" defTabSz="484631">
              <a:spcBef>
                <a:spcPts val="800"/>
              </a:spcBef>
              <a:buSzTx/>
              <a:buNone/>
              <a:defRPr sz="847"/>
            </a:pPr>
            <a:endParaRPr sz="1600" dirty="0"/>
          </a:p>
          <a:p>
            <a:pPr marL="0" indent="0" defTabSz="242315">
              <a:spcBef>
                <a:spcPts val="1000"/>
              </a:spcBef>
              <a:buSzTx/>
              <a:buNone/>
              <a:defRPr sz="847"/>
            </a:pPr>
            <a:r>
              <a:rPr sz="1600" dirty="0"/>
              <a:t>.</a:t>
            </a:r>
          </a:p>
        </p:txBody>
      </p:sp>
      <p:sp>
        <p:nvSpPr>
          <p:cNvPr id="242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Proposito</a:t>
            </a:r>
          </a:p>
        </p:txBody>
      </p:sp>
      <p:pic>
        <p:nvPicPr>
          <p:cNvPr id="6" name="Picture 2" descr="Picture 2">
            <a:extLst>
              <a:ext uri="{FF2B5EF4-FFF2-40B4-BE49-F238E27FC236}">
                <a16:creationId xmlns:a16="http://schemas.microsoft.com/office/drawing/2014/main" id="{30272645-6ABD-471E-9A3C-D7223683A7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674" y="2258745"/>
            <a:ext cx="5387239" cy="373247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D6B2795E-B83F-476C-8184-9547D34F2D51}"/>
              </a:ext>
            </a:extLst>
          </p:cNvPr>
          <p:cNvSpPr txBox="1"/>
          <p:nvPr/>
        </p:nvSpPr>
        <p:spPr>
          <a:xfrm>
            <a:off x="6400800" y="1933575"/>
            <a:ext cx="5267325" cy="43704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indent="0" defTabSz="484631">
              <a:spcBef>
                <a:spcPts val="800"/>
              </a:spcBef>
              <a:buSzTx/>
              <a:buNone/>
              <a:defRPr sz="741"/>
            </a:pPr>
            <a:r>
              <a:rPr lang="es-ES" sz="1600" dirty="0" err="1"/>
              <a:t>Selenium</a:t>
            </a:r>
            <a:r>
              <a:rPr lang="es-ES" sz="1600" dirty="0"/>
              <a:t> </a:t>
            </a:r>
            <a:r>
              <a:rPr lang="es-ES" sz="1600" dirty="0" err="1"/>
              <a:t>Grid</a:t>
            </a:r>
            <a:r>
              <a:rPr lang="es-ES" sz="1600" dirty="0"/>
              <a:t> le permite ejecutar sus pruebas en paralelo, es decir, se pueden ejecutar diferentes pruebas al mismo tiempo en diferentes máquinas remotas. </a:t>
            </a:r>
          </a:p>
          <a:p>
            <a:pPr marL="0" indent="0" defTabSz="484631">
              <a:spcBef>
                <a:spcPts val="800"/>
              </a:spcBef>
              <a:buSzTx/>
              <a:buNone/>
              <a:defRPr sz="741"/>
            </a:pPr>
            <a:r>
              <a:rPr lang="es-ES" sz="1600" dirty="0"/>
              <a:t>Esto tiene dos ventajas. Primero, si tiene un conjunto de pruebas de gran tamaño, o un conjunto de pruebas de ejecución lenta, puede aumentar sustancialmente su rendimiento utilizando </a:t>
            </a:r>
            <a:r>
              <a:rPr lang="es-ES" sz="1600" dirty="0" err="1"/>
              <a:t>Selenium</a:t>
            </a:r>
            <a:r>
              <a:rPr lang="es-ES" sz="1600" dirty="0"/>
              <a:t> </a:t>
            </a:r>
            <a:r>
              <a:rPr lang="es-ES" sz="1600" dirty="0" err="1"/>
              <a:t>Grid</a:t>
            </a:r>
            <a:r>
              <a:rPr lang="es-ES" sz="1600" dirty="0"/>
              <a:t> para dividir su conjunto de pruebas para ejecutar diferentes pruebas al mismo tiempo utilizando esas diferentes máquinas.</a:t>
            </a:r>
          </a:p>
          <a:p>
            <a:pPr marL="0" indent="0" defTabSz="484631">
              <a:spcBef>
                <a:spcPts val="800"/>
              </a:spcBef>
              <a:buSzTx/>
              <a:buNone/>
              <a:defRPr sz="741"/>
            </a:pPr>
            <a:r>
              <a:rPr lang="es-ES" sz="1600" dirty="0"/>
              <a:t>Además, si debe ejecutar su conjunto de pruebas en múltiples entornos, puede tener diferentes máquinas remotas que admitan y ejecuten sus pruebas en ellos al mismo tiempo. En cada caso, </a:t>
            </a:r>
            <a:r>
              <a:rPr lang="es-ES" sz="1600" dirty="0" err="1"/>
              <a:t>Selenium</a:t>
            </a:r>
            <a:r>
              <a:rPr lang="es-ES" sz="1600" dirty="0"/>
              <a:t> </a:t>
            </a:r>
            <a:r>
              <a:rPr lang="es-ES" sz="1600" dirty="0" err="1"/>
              <a:t>Grid</a:t>
            </a:r>
            <a:r>
              <a:rPr lang="es-ES" sz="1600" dirty="0"/>
              <a:t> mejora en gran medida el tiempo que lleva ejecutar su suite haciendo uso del procesamiento paralelo.</a:t>
            </a:r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rPr dirty="0" err="1"/>
              <a:t>Introducción</a:t>
            </a:r>
            <a:r>
              <a:rPr dirty="0"/>
              <a:t> a selenium</a:t>
            </a:r>
          </a:p>
        </p:txBody>
      </p:sp>
      <p:sp>
        <p:nvSpPr>
          <p:cNvPr id="245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Arquitectura de </a:t>
            </a:r>
            <a:r>
              <a:rPr lang="es-ES" dirty="0" err="1"/>
              <a:t>Selenium</a:t>
            </a:r>
            <a:r>
              <a:rPr lang="es-ES" dirty="0"/>
              <a:t> 3</a:t>
            </a:r>
            <a:r>
              <a:rPr dirty="0"/>
              <a:t>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dirty="0"/>
          </a:p>
        </p:txBody>
      </p:sp>
      <p:sp>
        <p:nvSpPr>
          <p:cNvPr id="246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dirty="0" err="1"/>
              <a:t>Proposito</a:t>
            </a:r>
            <a:endParaRPr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EA90067-82BE-4D7E-A439-C35A8D91B8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894" y="2095321"/>
            <a:ext cx="7102455" cy="348264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rPr dirty="0" err="1"/>
              <a:t>Introducción</a:t>
            </a:r>
            <a:r>
              <a:rPr dirty="0"/>
              <a:t> a selenium</a:t>
            </a:r>
          </a:p>
        </p:txBody>
      </p:sp>
      <p:sp>
        <p:nvSpPr>
          <p:cNvPr id="245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Arquitectura de </a:t>
            </a:r>
            <a:r>
              <a:rPr lang="es-ES" dirty="0" err="1"/>
              <a:t>selenium</a:t>
            </a:r>
            <a:r>
              <a:rPr lang="es-ES" dirty="0"/>
              <a:t> 4</a:t>
            </a:r>
            <a:r>
              <a:rPr dirty="0"/>
              <a:t>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lang="es-ES"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lang="es-ES"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lang="es-ES"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lang="es-ES"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lang="es-ES"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lang="es-ES"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lang="es-ES"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Dado que </a:t>
            </a:r>
            <a:r>
              <a:rPr lang="es-ES" dirty="0" err="1"/>
              <a:t>Selenium</a:t>
            </a:r>
            <a:r>
              <a:rPr lang="es-ES" dirty="0"/>
              <a:t> 4 es compatible con W3C </a:t>
            </a:r>
            <a:r>
              <a:rPr lang="es-ES" dirty="0" err="1"/>
              <a:t>WebDriver</a:t>
            </a:r>
            <a:r>
              <a:rPr lang="es-ES" dirty="0"/>
              <a:t>, ya no es necesaria la codificación y decodificación de la solicitud.</a:t>
            </a:r>
          </a:p>
        </p:txBody>
      </p:sp>
      <p:sp>
        <p:nvSpPr>
          <p:cNvPr id="246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dirty="0" err="1"/>
              <a:t>Proposito</a:t>
            </a:r>
            <a:endParaRPr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B167E4D-0D90-47C8-B0B6-1119AC27F4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152" y="1713665"/>
            <a:ext cx="7383238" cy="376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4303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Introducción a selenium</a:t>
            </a:r>
          </a:p>
        </p:txBody>
      </p:sp>
      <p:sp>
        <p:nvSpPr>
          <p:cNvPr id="24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Selenium IDE (Integrated Development Environment) es una herramienta de creación de prototipos para crear scripts de prueba. Es un complemento de Firefox y Chrome y proporciona una interfaz fácil de usar para desarrollar pruebas automatizadas. 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Selenium IDE tiene una función de grabación, que registra las acciones del usuario a medida que se realizan y luego las exporta como un script reutilizable en uno de los muchos lenguajes de programación que luego se pueden ejecutar.</a:t>
            </a:r>
          </a:p>
          <a:p>
            <a:pPr marL="0" indent="0">
              <a:buSzTx/>
              <a:buNone/>
              <a:defRPr sz="1600"/>
            </a:pPr>
            <a:endParaRPr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r>
              <a:t>.</a:t>
            </a:r>
          </a:p>
        </p:txBody>
      </p:sp>
      <p:sp>
        <p:nvSpPr>
          <p:cNvPr id="250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 err="1"/>
              <a:t>Proposito</a:t>
            </a:r>
            <a:endParaRPr dirty="0"/>
          </a:p>
        </p:txBody>
      </p:sp>
      <p:pic>
        <p:nvPicPr>
          <p:cNvPr id="251" name="Picture 15" descr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2881" y="2785161"/>
            <a:ext cx="4884194" cy="38636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Introducción a selenium</a:t>
            </a:r>
          </a:p>
        </p:txBody>
      </p:sp>
      <p:sp>
        <p:nvSpPr>
          <p:cNvPr id="24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l" fontAlgn="base">
              <a:buNone/>
            </a:pPr>
            <a:r>
              <a:rPr lang="es-ES" sz="1700" b="1" i="0" dirty="0">
                <a:solidFill>
                  <a:srgbClr val="110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¿Cuáles son las limitaciones de </a:t>
            </a:r>
            <a:r>
              <a:rPr lang="es-ES" sz="1700" b="1" i="0" dirty="0" err="1">
                <a:solidFill>
                  <a:srgbClr val="110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Selenium</a:t>
            </a:r>
            <a:r>
              <a:rPr lang="es-ES" sz="1700" b="1" i="0" dirty="0">
                <a:solidFill>
                  <a:srgbClr val="110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marL="0" indent="0" algn="l" fontAlgn="base">
              <a:buNone/>
            </a:pPr>
            <a:r>
              <a:rPr lang="es-ES" sz="17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 podemos probar la aplicación de escritorio.</a:t>
            </a:r>
          </a:p>
          <a:p>
            <a:pPr marL="0" indent="0" algn="l" fontAlgn="base">
              <a:buNone/>
            </a:pPr>
            <a:r>
              <a:rPr lang="es-ES" sz="17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 podemos probar servicios web.</a:t>
            </a:r>
          </a:p>
          <a:p>
            <a:pPr marL="0" indent="0" algn="l" fontAlgn="base">
              <a:buNone/>
            </a:pPr>
            <a:r>
              <a:rPr lang="es-ES" sz="17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Tenemos que usar bibliotecas y herramientas externas para realizar tareas como pruebas de </a:t>
            </a:r>
            <a:r>
              <a:rPr lang="es-ES" sz="17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Frameworks</a:t>
            </a:r>
            <a:r>
              <a:rPr lang="es-ES" sz="17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s-ES" sz="17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TestNG</a:t>
            </a:r>
            <a:r>
              <a:rPr lang="es-ES" sz="17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7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JUnit</a:t>
            </a:r>
            <a:r>
              <a:rPr lang="es-ES" sz="17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 marL="0" indent="0" algn="l" fontAlgn="base">
              <a:buNone/>
            </a:pPr>
            <a:r>
              <a:rPr lang="es-ES" sz="17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Lectura desde archivos externos (Apache POI para </a:t>
            </a:r>
            <a:r>
              <a:rPr lang="es-ES" sz="17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excel</a:t>
            </a:r>
            <a:r>
              <a:rPr lang="es-ES" sz="17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 marL="0" indent="0" algn="l" fontAlgn="base">
              <a:buNone/>
            </a:pPr>
            <a:r>
              <a:rPr lang="es-ES" sz="17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 automatización de Captcha no es posible usando </a:t>
            </a:r>
            <a:r>
              <a:rPr lang="es-ES" sz="17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Selenium</a:t>
            </a:r>
            <a:r>
              <a:rPr lang="es-ES" sz="17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l" fontAlgn="base">
              <a:buNone/>
            </a:pPr>
            <a:r>
              <a:rPr lang="es-ES" sz="17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 es compatible la carga de archivos.</a:t>
            </a:r>
          </a:p>
        </p:txBody>
      </p:sp>
      <p:sp>
        <p:nvSpPr>
          <p:cNvPr id="250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 err="1"/>
              <a:t>Proposito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484061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Introducción a selenium</a:t>
            </a:r>
          </a:p>
        </p:txBody>
      </p:sp>
      <p:sp>
        <p:nvSpPr>
          <p:cNvPr id="24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>
            <a:normAutofit fontScale="32500" lnSpcReduction="20000"/>
          </a:bodyPr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6400" b="1" i="0" dirty="0">
                <a:solidFill>
                  <a:srgbClr val="110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¿Qué tipos de pruebas automatizamos con </a:t>
            </a:r>
            <a:r>
              <a:rPr lang="es-ES" sz="6400" b="1" i="0" dirty="0" err="1">
                <a:solidFill>
                  <a:srgbClr val="110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Selenium</a:t>
            </a:r>
            <a:r>
              <a:rPr lang="es-ES" sz="6400" b="1" i="0" dirty="0">
                <a:solidFill>
                  <a:srgbClr val="110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Pruebas funcionales (IU).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Pruebas de humo (</a:t>
            </a:r>
            <a:r>
              <a:rPr lang="es-ES" sz="64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smoke</a:t>
            </a: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64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tests</a:t>
            </a: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Pruebas de regresión.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Pruebas de integración.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Pruebas de extremo a extremo (</a:t>
            </a:r>
            <a:r>
              <a:rPr lang="es-ES" sz="64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end</a:t>
            </a: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64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64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end</a:t>
            </a: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64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testing</a:t>
            </a: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Pruebas basadas en datos.</a:t>
            </a:r>
          </a:p>
          <a:p>
            <a:pPr algn="l" fontAlgn="base"/>
            <a:endParaRPr lang="es-ES" sz="6400" b="0" i="0" dirty="0">
              <a:solidFill>
                <a:srgbClr val="110729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 fontAlgn="base">
              <a:buNone/>
            </a:pPr>
            <a:r>
              <a:rPr lang="es-ES" sz="6400" b="1" i="0" dirty="0">
                <a:solidFill>
                  <a:srgbClr val="110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¿Qué no hacemos con </a:t>
            </a:r>
            <a:r>
              <a:rPr lang="es-ES" sz="6400" b="1" i="0" dirty="0" err="1">
                <a:solidFill>
                  <a:srgbClr val="110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Selenium</a:t>
            </a:r>
            <a:r>
              <a:rPr lang="es-ES" sz="6400" b="1" i="0" dirty="0">
                <a:solidFill>
                  <a:srgbClr val="110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Rendimiento, carga, pruebas de estrés, pruebas ad hoc manuales,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Pruebas de bases de datos puras (si solo probamos la propia base de datos).</a:t>
            </a:r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r>
              <a:rPr dirty="0"/>
              <a:t>.</a:t>
            </a:r>
          </a:p>
        </p:txBody>
      </p:sp>
      <p:sp>
        <p:nvSpPr>
          <p:cNvPr id="250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 err="1"/>
              <a:t>Proposito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2619424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1_Plantilla BSabadell">
  <a:themeElements>
    <a:clrScheme name="1_Plantilla BSabadel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2D050"/>
      </a:accent1>
      <a:accent2>
        <a:srgbClr val="49711E"/>
      </a:accent2>
      <a:accent3>
        <a:srgbClr val="6DAA2D"/>
      </a:accent3>
      <a:accent4>
        <a:srgbClr val="D3ECB9"/>
      </a:accent4>
      <a:accent5>
        <a:srgbClr val="24380E"/>
      </a:accent5>
      <a:accent6>
        <a:srgbClr val="141F08"/>
      </a:accent6>
      <a:hlink>
        <a:srgbClr val="0000FF"/>
      </a:hlink>
      <a:folHlink>
        <a:srgbClr val="FF00FF"/>
      </a:folHlink>
    </a:clrScheme>
    <a:fontScheme name="1_Plantilla BSabadell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1_Plantilla BSabadel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6000" tIns="36000" rIns="36000" bIns="36000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Plantilla BSabadell">
  <a:themeElements>
    <a:clrScheme name="1_Plantilla BSabadel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2D050"/>
      </a:accent1>
      <a:accent2>
        <a:srgbClr val="49711E"/>
      </a:accent2>
      <a:accent3>
        <a:srgbClr val="6DAA2D"/>
      </a:accent3>
      <a:accent4>
        <a:srgbClr val="D3ECB9"/>
      </a:accent4>
      <a:accent5>
        <a:srgbClr val="24380E"/>
      </a:accent5>
      <a:accent6>
        <a:srgbClr val="141F08"/>
      </a:accent6>
      <a:hlink>
        <a:srgbClr val="0000FF"/>
      </a:hlink>
      <a:folHlink>
        <a:srgbClr val="FF00FF"/>
      </a:folHlink>
    </a:clrScheme>
    <a:fontScheme name="1_Plantilla BSabadell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1_Plantilla BSabadel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6000" tIns="36000" rIns="36000" bIns="36000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1959</TotalTime>
  <Words>1850</Words>
  <Application>Microsoft Office PowerPoint</Application>
  <PresentationFormat>Panorámica</PresentationFormat>
  <Paragraphs>246</Paragraphs>
  <Slides>38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38</vt:i4>
      </vt:variant>
    </vt:vector>
  </HeadingPairs>
  <TitlesOfParts>
    <vt:vector size="43" baseType="lpstr">
      <vt:lpstr>Arial</vt:lpstr>
      <vt:lpstr>Calibri</vt:lpstr>
      <vt:lpstr>Calibri Light</vt:lpstr>
      <vt:lpstr>Helvetica</vt:lpstr>
      <vt:lpstr>1_Plantilla BSabadell</vt:lpstr>
      <vt:lpstr>Presentación de PowerPoint</vt:lpstr>
      <vt:lpstr>Índice</vt:lpstr>
      <vt:lpstr>Introducción a selenium</vt:lpstr>
      <vt:lpstr>Introducción a selenium</vt:lpstr>
      <vt:lpstr>Introducción a selenium</vt:lpstr>
      <vt:lpstr>Introducción a selenium</vt:lpstr>
      <vt:lpstr>Introducción a selenium</vt:lpstr>
      <vt:lpstr>Introducción a selenium</vt:lpstr>
      <vt:lpstr>Introducción a selenium</vt:lpstr>
      <vt:lpstr>Índice</vt:lpstr>
      <vt:lpstr>Utilizando Selenium IDE</vt:lpstr>
      <vt:lpstr>Utilizando Selenium IDE</vt:lpstr>
      <vt:lpstr>Utilizando Selenium IDE</vt:lpstr>
      <vt:lpstr>Utilizando Selenium IDE</vt:lpstr>
      <vt:lpstr>Utilizando Selenium IDE</vt:lpstr>
      <vt:lpstr>Utilizando Selenium IDE</vt:lpstr>
      <vt:lpstr>Utilizando Selenium IDE</vt:lpstr>
      <vt:lpstr>Utilizando Selenium IDE</vt:lpstr>
      <vt:lpstr>Utilizando Selenium IDE</vt:lpstr>
      <vt:lpstr>Índice</vt:lpstr>
      <vt:lpstr>Configuración Selenium WebDriver</vt:lpstr>
      <vt:lpstr>Configuración Selenium WebDriver</vt:lpstr>
      <vt:lpstr>Configuración Selenium WebDriver</vt:lpstr>
      <vt:lpstr>Configuración Selenium WebDriver</vt:lpstr>
      <vt:lpstr>Índice</vt:lpstr>
      <vt:lpstr>Configuración Selenium WebDriver</vt:lpstr>
      <vt:lpstr>Scripts de pruebas.</vt:lpstr>
      <vt:lpstr>Scripts de pruebas.</vt:lpstr>
      <vt:lpstr>Scripts de pruebas.</vt:lpstr>
      <vt:lpstr>Scripts de pruebas.</vt:lpstr>
      <vt:lpstr>Scripts de pruebas.</vt:lpstr>
      <vt:lpstr>Scripts de pruebas.</vt:lpstr>
      <vt:lpstr>Presentación de PowerPoint</vt:lpstr>
      <vt:lpstr>Anexo (Comandos Selenium IDE)</vt:lpstr>
      <vt:lpstr>Anexo (BDD)</vt:lpstr>
      <vt:lpstr>Anexo</vt:lpstr>
      <vt:lpstr>Anexo</vt:lpstr>
      <vt:lpstr>Anexo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Yensi Navarro Mevil</cp:lastModifiedBy>
  <cp:revision>14</cp:revision>
  <dcterms:modified xsi:type="dcterms:W3CDTF">2022-11-29T18:05:08Z</dcterms:modified>
</cp:coreProperties>
</file>